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entation.xml" ContentType="application/vnd.openxmlformats-officedocument.presentationml.presentation.main+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slideMasters/slideMaster1.xml" ContentType="application/vnd.openxmlformats-officedocument.presentationml.slideMaster+xml"/>
  <Override PartName="/ppt/notesSlides/notesSlide1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20.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1.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sldIdLst>
    <p:sldId id="256" r:id="rId2"/>
    <p:sldId id="303" r:id="rId3"/>
    <p:sldId id="276" r:id="rId4"/>
    <p:sldId id="257" r:id="rId5"/>
    <p:sldId id="290" r:id="rId6"/>
    <p:sldId id="269" r:id="rId7"/>
    <p:sldId id="270" r:id="rId8"/>
    <p:sldId id="272" r:id="rId9"/>
    <p:sldId id="307" r:id="rId10"/>
    <p:sldId id="306" r:id="rId11"/>
    <p:sldId id="298" r:id="rId12"/>
    <p:sldId id="291" r:id="rId13"/>
    <p:sldId id="267" r:id="rId14"/>
    <p:sldId id="297" r:id="rId15"/>
    <p:sldId id="299" r:id="rId16"/>
    <p:sldId id="278" r:id="rId17"/>
    <p:sldId id="292" r:id="rId18"/>
    <p:sldId id="294" r:id="rId19"/>
    <p:sldId id="277" r:id="rId20"/>
    <p:sldId id="296" r:id="rId21"/>
    <p:sldId id="293" r:id="rId22"/>
    <p:sldId id="302" r:id="rId23"/>
    <p:sldId id="305" r:id="rId24"/>
    <p:sldId id="301" r:id="rId25"/>
    <p:sldId id="295" r:id="rId26"/>
    <p:sldId id="304" r:id="rId27"/>
    <p:sldId id="289" r:id="rId28"/>
    <p:sldId id="286" r:id="rId29"/>
    <p:sldId id="300" r:id="rId30"/>
    <p:sldId id="261"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8505"/>
    <a:srgbClr val="EB5E07"/>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autoAdjust="0"/>
    <p:restoredTop sz="85388" autoAdjust="0"/>
  </p:normalViewPr>
  <p:slideViewPr>
    <p:cSldViewPr>
      <p:cViewPr varScale="1">
        <p:scale>
          <a:sx n="96" d="100"/>
          <a:sy n="96" d="100"/>
        </p:scale>
        <p:origin x="2080" y="168"/>
      </p:cViewPr>
      <p:guideLst>
        <p:guide orient="horz" pos="2160"/>
        <p:guide pos="2880"/>
      </p:guideLst>
    </p:cSldViewPr>
  </p:slideViewPr>
  <p:outlineViewPr>
    <p:cViewPr>
      <p:scale>
        <a:sx n="33" d="100"/>
        <a:sy n="33" d="100"/>
      </p:scale>
      <p:origin x="0" y="108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D91E1E-EF24-42E1-9964-E4E246CAA371}" type="datetimeFigureOut">
              <a:rPr lang="en-US" smtClean="0"/>
              <a:pPr/>
              <a:t>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FD675D-9030-4AC0-8853-441DDBC452AA}" type="slidenum">
              <a:rPr lang="en-US" smtClean="0"/>
              <a:pPr/>
              <a:t>‹#›</a:t>
            </a:fld>
            <a:endParaRPr lang="en-US"/>
          </a:p>
        </p:txBody>
      </p:sp>
    </p:spTree>
    <p:extLst>
      <p:ext uri="{BB962C8B-B14F-4D97-AF65-F5344CB8AC3E}">
        <p14:creationId xmlns:p14="http://schemas.microsoft.com/office/powerpoint/2010/main" val="239977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Short presentation explaining the concept of zones of regulation that your child or their teacher might have spoken to you about. It will look at what zones are and why we use them along with how we can work together to support your child.    </a:t>
            </a:r>
          </a:p>
        </p:txBody>
      </p:sp>
      <p:sp>
        <p:nvSpPr>
          <p:cNvPr id="4" name="Slide Number Placeholder 3"/>
          <p:cNvSpPr>
            <a:spLocks noGrp="1"/>
          </p:cNvSpPr>
          <p:nvPr>
            <p:ph type="sldNum" sz="quarter" idx="10"/>
          </p:nvPr>
        </p:nvSpPr>
        <p:spPr/>
        <p:txBody>
          <a:bodyPr/>
          <a:lstStyle/>
          <a:p>
            <a:fld id="{D4FD675D-9030-4AC0-8853-441DDBC452AA}"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2</a:t>
            </a:fld>
            <a:endParaRPr lang="en-US"/>
          </a:p>
        </p:txBody>
      </p:sp>
    </p:spTree>
    <p:extLst>
      <p:ext uri="{BB962C8B-B14F-4D97-AF65-F5344CB8AC3E}">
        <p14:creationId xmlns:p14="http://schemas.microsoft.com/office/powerpoint/2010/main" val="1599394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need self-regulation skills because we can’t often control what happens to us but we can control how we react to it</a:t>
            </a:r>
          </a:p>
        </p:txBody>
      </p:sp>
      <p:sp>
        <p:nvSpPr>
          <p:cNvPr id="4" name="Slide Number Placeholder 3"/>
          <p:cNvSpPr>
            <a:spLocks noGrp="1"/>
          </p:cNvSpPr>
          <p:nvPr>
            <p:ph type="sldNum" sz="quarter" idx="10"/>
          </p:nvPr>
        </p:nvSpPr>
        <p:spPr/>
        <p:txBody>
          <a:bodyPr/>
          <a:lstStyle/>
          <a:p>
            <a:fld id="{D4FD675D-9030-4AC0-8853-441DDBC452AA}" type="slidenum">
              <a:rPr lang="en-US" smtClean="0"/>
              <a:pPr/>
              <a:t>3</a:t>
            </a:fld>
            <a:endParaRPr lang="en-US"/>
          </a:p>
        </p:txBody>
      </p:sp>
    </p:spTree>
    <p:extLst>
      <p:ext uri="{BB962C8B-B14F-4D97-AF65-F5344CB8AC3E}">
        <p14:creationId xmlns:p14="http://schemas.microsoft.com/office/powerpoint/2010/main" val="3854862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kern="1200" dirty="0">
                <a:solidFill>
                  <a:schemeClr val="tx1"/>
                </a:solidFill>
                <a:effectLst/>
                <a:latin typeface="+mn-lt"/>
                <a:ea typeface="+mn-ea"/>
                <a:cs typeface="+mn-cs"/>
              </a:rPr>
              <a:t>categorizes</a:t>
            </a:r>
            <a:r>
              <a:rPr lang="en-US" sz="1200" b="0"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all the different ways we feel and states of alertness</a:t>
            </a:r>
            <a:r>
              <a:rPr lang="en-US" sz="1200" b="0" i="0" kern="1200" baseline="0" dirty="0">
                <a:solidFill>
                  <a:schemeClr val="tx1"/>
                </a:solidFill>
                <a:effectLst/>
                <a:latin typeface="+mn-lt"/>
                <a:ea typeface="+mn-ea"/>
                <a:cs typeface="+mn-cs"/>
              </a:rPr>
              <a:t> into 4 colors</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State of alertness – blue – low, green is ideal, yellow is high, red is extremely high.</a:t>
            </a:r>
          </a:p>
          <a:p>
            <a:r>
              <a:rPr lang="en-US" dirty="0"/>
              <a:t>All students at BG have</a:t>
            </a:r>
            <a:r>
              <a:rPr lang="en-US" baseline="0" dirty="0"/>
              <a:t> been introduced to the zones. Many already know their strategies to get to green, depending on the class. </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Inside out relates nicely to the Zones!</a:t>
            </a:r>
          </a:p>
          <a:p>
            <a:r>
              <a:rPr lang="en-US" dirty="0"/>
              <a:t>Each</a:t>
            </a:r>
            <a:r>
              <a:rPr lang="en-US" baseline="0" dirty="0"/>
              <a:t> zone can be appropriate in different circumstances, we aren’t always be expected to be in green. For example, if you came home and your house was being robbed it would be expected for you to be in red, but if you were in the green people might be concerned for you.. ;)</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use visuals such as these in school so that children </a:t>
            </a:r>
            <a:r>
              <a:rPr lang="en-US" dirty="0" err="1"/>
              <a:t>recongnise</a:t>
            </a:r>
            <a:r>
              <a:rPr lang="en-US" dirty="0"/>
              <a:t> what the emotion might look like</a:t>
            </a:r>
          </a:p>
        </p:txBody>
      </p:sp>
      <p:sp>
        <p:nvSpPr>
          <p:cNvPr id="4" name="Slide Number Placeholder 3"/>
          <p:cNvSpPr>
            <a:spLocks noGrp="1"/>
          </p:cNvSpPr>
          <p:nvPr>
            <p:ph type="sldNum" sz="quarter" idx="5"/>
          </p:nvPr>
        </p:nvSpPr>
        <p:spPr/>
        <p:txBody>
          <a:bodyPr/>
          <a:lstStyle/>
          <a:p>
            <a:fld id="{D4FD675D-9030-4AC0-8853-441DDBC452AA}" type="slidenum">
              <a:rPr lang="en-US" smtClean="0"/>
              <a:pPr/>
              <a:t>9</a:t>
            </a:fld>
            <a:endParaRPr lang="en-US"/>
          </a:p>
        </p:txBody>
      </p:sp>
    </p:spTree>
    <p:extLst>
      <p:ext uri="{BB962C8B-B14F-4D97-AF65-F5344CB8AC3E}">
        <p14:creationId xmlns:p14="http://schemas.microsoft.com/office/powerpoint/2010/main" val="3265250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We talk about the anxiety curve and help children to recognise and track the signs in the body that happen when they are moving between the zones. If they can recognise the signs of yellow for example, then we can help them to manage these feelings at this point before getting to the red zone. So, we talk about what feeling in each zone looks like so that we can use the language such as ‘I can see that you are in your yellow zone…’ when it happens. </a:t>
            </a:r>
          </a:p>
          <a:p>
            <a:r>
              <a:rPr lang="en-GB" sz="1200" b="0" i="0" u="none" strike="noStrike" kern="1200" dirty="0">
                <a:solidFill>
                  <a:schemeClr val="tx1"/>
                </a:solidFill>
                <a:effectLst/>
                <a:latin typeface="+mn-lt"/>
                <a:ea typeface="+mn-ea"/>
                <a:cs typeface="+mn-cs"/>
              </a:rPr>
              <a:t>Important to remember that self regulation does not always mean being securely in the green zone. A little stress is a good thing. It motivates kids to study – The nervous energy during the test helps the mind actively recall what you know and work at a good pace so you can finish on time. The goal is to understand </a:t>
            </a:r>
            <a:r>
              <a:rPr lang="en-GB" sz="1200" b="1" i="1" u="none" strike="noStrike" kern="1200" dirty="0">
                <a:solidFill>
                  <a:schemeClr val="tx1"/>
                </a:solidFill>
                <a:effectLst/>
                <a:latin typeface="+mn-lt"/>
                <a:ea typeface="+mn-ea"/>
                <a:cs typeface="+mn-cs"/>
              </a:rPr>
              <a:t>your child </a:t>
            </a:r>
            <a:r>
              <a:rPr lang="en-GB" sz="1200" b="0" i="0" u="none" strike="noStrike" kern="1200" dirty="0">
                <a:solidFill>
                  <a:schemeClr val="tx1"/>
                </a:solidFill>
                <a:effectLst/>
                <a:latin typeface="+mn-lt"/>
                <a:ea typeface="+mn-ea"/>
                <a:cs typeface="+mn-cs"/>
              </a:rPr>
              <a:t>and then help them regulate</a:t>
            </a:r>
            <a:endParaRPr lang="en-US" dirty="0"/>
          </a:p>
        </p:txBody>
      </p:sp>
      <p:sp>
        <p:nvSpPr>
          <p:cNvPr id="4" name="Slide Number Placeholder 3"/>
          <p:cNvSpPr>
            <a:spLocks noGrp="1"/>
          </p:cNvSpPr>
          <p:nvPr>
            <p:ph type="sldNum" sz="quarter" idx="5"/>
          </p:nvPr>
        </p:nvSpPr>
        <p:spPr/>
        <p:txBody>
          <a:bodyPr/>
          <a:lstStyle/>
          <a:p>
            <a:fld id="{D4FD675D-9030-4AC0-8853-441DDBC452AA}" type="slidenum">
              <a:rPr lang="en-US" smtClean="0"/>
              <a:pPr/>
              <a:t>10</a:t>
            </a:fld>
            <a:endParaRPr lang="en-US"/>
          </a:p>
        </p:txBody>
      </p:sp>
    </p:spTree>
    <p:extLst>
      <p:ext uri="{BB962C8B-B14F-4D97-AF65-F5344CB8AC3E}">
        <p14:creationId xmlns:p14="http://schemas.microsoft.com/office/powerpoint/2010/main" val="1040314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thing</a:t>
            </a:r>
            <a:r>
              <a:rPr lang="en-US" baseline="0" dirty="0"/>
              <a:t> we want students to know is how to identify feelings in themselves and others. We start by looking for face and body clues and noticing where we feel emotions in our bodies. </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11</a:t>
            </a:fld>
            <a:endParaRPr lang="en-US"/>
          </a:p>
        </p:txBody>
      </p:sp>
    </p:spTree>
    <p:extLst>
      <p:ext uri="{BB962C8B-B14F-4D97-AF65-F5344CB8AC3E}">
        <p14:creationId xmlns:p14="http://schemas.microsoft.com/office/powerpoint/2010/main" val="3112037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When kids are in the red zone, it’s important to give them space to calm down before teaching any strategies or problem-solving. </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Find</a:t>
            </a:r>
            <a:r>
              <a:rPr lang="en-US" baseline="0" dirty="0"/>
              <a:t> endless ideas on </a:t>
            </a:r>
            <a:r>
              <a:rPr lang="en-US" baseline="0" dirty="0" err="1"/>
              <a:t>Pinterest</a:t>
            </a:r>
            <a:r>
              <a:rPr lang="en-US" baseline="0" dirty="0"/>
              <a:t>!</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15</a:t>
            </a:fld>
            <a:endParaRPr lang="en-US"/>
          </a:p>
        </p:txBody>
      </p:sp>
    </p:spTree>
    <p:extLst>
      <p:ext uri="{BB962C8B-B14F-4D97-AF65-F5344CB8AC3E}">
        <p14:creationId xmlns:p14="http://schemas.microsoft.com/office/powerpoint/2010/main" val="1100081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could have a box</a:t>
            </a:r>
            <a:r>
              <a:rPr lang="en-US" baseline="0" dirty="0"/>
              <a:t> full of arts and crafts, sensory tools, etc.</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16</a:t>
            </a:fld>
            <a:endParaRPr lang="en-US"/>
          </a:p>
        </p:txBody>
      </p:sp>
    </p:spTree>
    <p:extLst>
      <p:ext uri="{BB962C8B-B14F-4D97-AF65-F5344CB8AC3E}">
        <p14:creationId xmlns:p14="http://schemas.microsoft.com/office/powerpoint/2010/main" val="4177854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They all overlap but I’ve tried to </a:t>
            </a:r>
            <a:r>
              <a:rPr lang="en-US" baseline="0" dirty="0"/>
              <a:t>categorize them</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17</a:t>
            </a:fld>
            <a:endParaRPr lang="en-US"/>
          </a:p>
        </p:txBody>
      </p:sp>
    </p:spTree>
    <p:extLst>
      <p:ext uri="{BB962C8B-B14F-4D97-AF65-F5344CB8AC3E}">
        <p14:creationId xmlns:p14="http://schemas.microsoft.com/office/powerpoint/2010/main" val="2112034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 want to make the sign of an 8 on its side and follow with the hand. In through</a:t>
            </a:r>
            <a:r>
              <a:rPr lang="en-US" baseline="0" dirty="0"/>
              <a:t> your nose, out through your mouth. To help kids remember, I have them imagine they’re smelling hot yummy hot cocoa and then blowing on it to cool it down. </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19</a:t>
            </a:fld>
            <a:endParaRPr lang="en-US"/>
          </a:p>
        </p:txBody>
      </p:sp>
    </p:spTree>
    <p:extLst>
      <p:ext uri="{BB962C8B-B14F-4D97-AF65-F5344CB8AC3E}">
        <p14:creationId xmlns:p14="http://schemas.microsoft.com/office/powerpoint/2010/main" val="38497157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Coloring</a:t>
            </a:r>
            <a:r>
              <a:rPr lang="en-US" baseline="0" dirty="0"/>
              <a:t> books with non-dominant hand</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21</a:t>
            </a:fld>
            <a:endParaRPr lang="en-US"/>
          </a:p>
        </p:txBody>
      </p:sp>
    </p:spTree>
    <p:extLst>
      <p:ext uri="{BB962C8B-B14F-4D97-AF65-F5344CB8AC3E}">
        <p14:creationId xmlns:p14="http://schemas.microsoft.com/office/powerpoint/2010/main" val="286687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 talking about the importance of building skills by letting yourself try things out and make mistakes. Your child wants to draw something related to a </a:t>
            </a:r>
            <a:r>
              <a:rPr lang="en-GB" sz="1200" b="0" i="0" u="none" strike="noStrike" kern="1200" dirty="0" err="1">
                <a:solidFill>
                  <a:schemeClr val="tx1"/>
                </a:solidFill>
                <a:effectLst/>
                <a:latin typeface="+mn-lt"/>
                <a:ea typeface="+mn-ea"/>
                <a:cs typeface="+mn-cs"/>
              </a:rPr>
              <a:t>favorite</a:t>
            </a:r>
            <a:r>
              <a:rPr lang="en-GB" sz="1200" b="0" i="0" u="none" strike="noStrike" kern="1200" dirty="0">
                <a:solidFill>
                  <a:schemeClr val="tx1"/>
                </a:solidFill>
                <a:effectLst/>
                <a:latin typeface="+mn-lt"/>
                <a:ea typeface="+mn-ea"/>
                <a:cs typeface="+mn-cs"/>
              </a:rPr>
              <a:t> sports team but didn’t have the right </a:t>
            </a:r>
            <a:r>
              <a:rPr lang="en-GB" sz="1200" b="0" i="0" u="none" strike="noStrike" kern="1200" dirty="0" err="1">
                <a:solidFill>
                  <a:schemeClr val="tx1"/>
                </a:solidFill>
                <a:effectLst/>
                <a:latin typeface="+mn-lt"/>
                <a:ea typeface="+mn-ea"/>
                <a:cs typeface="+mn-cs"/>
              </a:rPr>
              <a:t>colors</a:t>
            </a:r>
            <a:r>
              <a:rPr lang="en-GB" sz="1200" b="0" i="0" u="none" strike="noStrike" kern="1200" dirty="0">
                <a:solidFill>
                  <a:schemeClr val="tx1"/>
                </a:solidFill>
                <a:effectLst/>
                <a:latin typeface="+mn-lt"/>
                <a:ea typeface="+mn-ea"/>
                <a:cs typeface="+mn-cs"/>
              </a:rPr>
              <a:t> to represent the team. We talked about not expecting things to be perfect, but instead finding a way to get started and work with whatever you have.</a:t>
            </a:r>
          </a:p>
          <a:p>
            <a:r>
              <a:rPr lang="en-GB" sz="1200" b="0" i="0" u="none" strike="noStrike" kern="1200" dirty="0">
                <a:solidFill>
                  <a:schemeClr val="tx1"/>
                </a:solidFill>
                <a:effectLst/>
                <a:latin typeface="+mn-lt"/>
                <a:ea typeface="+mn-ea"/>
                <a:cs typeface="+mn-cs"/>
              </a:rPr>
              <a:t>We can help kids overcome inner obstacles that come with perfectionism and self-doubt. One effective approach is to use the concept of Inner Critic and Inner Coach. The Inner Critic is that voice of negativity telling you to give up because you’re not good or clever or talented enough. Inner critics offer negative self talk that doesn’t help – putting defeating thoughts in our heads and making situations worse. We identify times when the inner critic gets to us and what they might say – this teaches the children to recognise this.</a:t>
            </a:r>
          </a:p>
          <a:p>
            <a:r>
              <a:rPr lang="en-GB" sz="1200" b="0" i="0" u="none" strike="noStrike" kern="1200" dirty="0">
                <a:solidFill>
                  <a:schemeClr val="tx1"/>
                </a:solidFill>
                <a:effectLst/>
                <a:latin typeface="+mn-lt"/>
                <a:ea typeface="+mn-ea"/>
                <a:cs typeface="+mn-cs"/>
              </a:rPr>
              <a:t>The antidote to this is the Inner Coach, a voice that provides positive self-talk about the need to get started, not worry about the outcome, and believe in yourself. The Inner Coach tells you to give it a try and see what happens next. We teach the children that they are in control of who they listen to- the critic or the coach.</a:t>
            </a:r>
          </a:p>
          <a:p>
            <a:endParaRPr lang="en-US" dirty="0"/>
          </a:p>
        </p:txBody>
      </p:sp>
      <p:sp>
        <p:nvSpPr>
          <p:cNvPr id="4" name="Slide Number Placeholder 3"/>
          <p:cNvSpPr>
            <a:spLocks noGrp="1"/>
          </p:cNvSpPr>
          <p:nvPr>
            <p:ph type="sldNum" sz="quarter" idx="5"/>
          </p:nvPr>
        </p:nvSpPr>
        <p:spPr/>
        <p:txBody>
          <a:bodyPr/>
          <a:lstStyle/>
          <a:p>
            <a:fld id="{D4FD675D-9030-4AC0-8853-441DDBC452AA}" type="slidenum">
              <a:rPr lang="en-US" smtClean="0"/>
              <a:pPr/>
              <a:t>23</a:t>
            </a:fld>
            <a:endParaRPr lang="en-US"/>
          </a:p>
        </p:txBody>
      </p:sp>
    </p:spTree>
    <p:extLst>
      <p:ext uri="{BB962C8B-B14F-4D97-AF65-F5344CB8AC3E}">
        <p14:creationId xmlns:p14="http://schemas.microsoft.com/office/powerpoint/2010/main" val="3910870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AKA</a:t>
            </a:r>
            <a:r>
              <a:rPr lang="en-US" baseline="0" dirty="0"/>
              <a:t> our “</a:t>
            </a:r>
            <a:r>
              <a:rPr lang="en-US" baseline="0"/>
              <a:t>inner coach”</a:t>
            </a:r>
            <a:endParaRPr lang="en-US"/>
          </a:p>
        </p:txBody>
      </p:sp>
      <p:sp>
        <p:nvSpPr>
          <p:cNvPr id="4" name="Slide Number Placeholder 3"/>
          <p:cNvSpPr>
            <a:spLocks noGrp="1"/>
          </p:cNvSpPr>
          <p:nvPr>
            <p:ph type="sldNum" sz="quarter" idx="10"/>
          </p:nvPr>
        </p:nvSpPr>
        <p:spPr/>
        <p:txBody>
          <a:bodyPr/>
          <a:lstStyle/>
          <a:p>
            <a:fld id="{D4FD675D-9030-4AC0-8853-441DDBC452AA}" type="slidenum">
              <a:rPr lang="en-US" smtClean="0"/>
              <a:pPr/>
              <a:t>24</a:t>
            </a:fld>
            <a:endParaRPr lang="en-US"/>
          </a:p>
        </p:txBody>
      </p:sp>
    </p:spTree>
    <p:extLst>
      <p:ext uri="{BB962C8B-B14F-4D97-AF65-F5344CB8AC3E}">
        <p14:creationId xmlns:p14="http://schemas.microsoft.com/office/powerpoint/2010/main" val="2932073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Make sure you frequently reinforce your child for have expected reactions rather than only pointing out the unexpected. </a:t>
            </a:r>
          </a:p>
          <a:p>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25</a:t>
            </a:fld>
            <a:endParaRPr lang="en-US"/>
          </a:p>
        </p:txBody>
      </p:sp>
    </p:spTree>
    <p:extLst>
      <p:ext uri="{BB962C8B-B14F-4D97-AF65-F5344CB8AC3E}">
        <p14:creationId xmlns:p14="http://schemas.microsoft.com/office/powerpoint/2010/main" val="1107975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ct val="0"/>
              </a:spcBef>
              <a:spcAft>
                <a:spcPts val="0"/>
              </a:spcAft>
              <a:buClrTx/>
              <a:buSzTx/>
              <a:buFontTx/>
              <a:buNone/>
              <a:tabLst/>
              <a:defRPr/>
            </a:pPr>
            <a:r>
              <a:rPr lang="en-US" sz="1200" b="0" dirty="0">
                <a:solidFill>
                  <a:srgbClr val="3333FF"/>
                </a:solidFill>
                <a:latin typeface="Comic Sans MS" pitchFamily="66" charset="0"/>
              </a:rPr>
              <a:t>Create your own sensory shakers</a:t>
            </a:r>
          </a:p>
          <a:p>
            <a:pPr marL="0" marR="0" indent="0" algn="l" defTabSz="914400" rtl="0" eaLnBrk="1" fontAlgn="auto" latinLnBrk="0" hangingPunct="1">
              <a:lnSpc>
                <a:spcPct val="100000"/>
              </a:lnSpc>
              <a:spcBef>
                <a:spcPct val="0"/>
              </a:spcBef>
              <a:spcAft>
                <a:spcPts val="0"/>
              </a:spcAft>
              <a:buClrTx/>
              <a:buSzTx/>
              <a:buFontTx/>
              <a:buNone/>
              <a:tabLst/>
              <a:defRPr/>
            </a:pPr>
            <a:r>
              <a:rPr lang="en-US" sz="1200" b="0" dirty="0">
                <a:solidFill>
                  <a:srgbClr val="3333FF"/>
                </a:solidFill>
                <a:latin typeface="Comic Sans MS" pitchFamily="66" charset="0"/>
              </a:rPr>
              <a:t>Create a sensory bin </a:t>
            </a:r>
          </a:p>
          <a:p>
            <a:pPr marL="0" marR="0" indent="0" algn="l" defTabSz="914400" rtl="0" eaLnBrk="1" fontAlgn="auto" latinLnBrk="0" hangingPunct="1">
              <a:lnSpc>
                <a:spcPct val="100000"/>
              </a:lnSpc>
              <a:spcBef>
                <a:spcPct val="0"/>
              </a:spcBef>
              <a:spcAft>
                <a:spcPts val="0"/>
              </a:spcAft>
              <a:buClrTx/>
              <a:buSzTx/>
              <a:buFontTx/>
              <a:buNone/>
              <a:tabLst/>
              <a:defRPr/>
            </a:pPr>
            <a:r>
              <a:rPr lang="en-US" sz="1200" b="0" dirty="0">
                <a:solidFill>
                  <a:srgbClr val="3333FF"/>
                </a:solidFill>
                <a:latin typeface="Comic Sans MS" pitchFamily="66" charset="0"/>
              </a:rPr>
              <a:t>Have a IMPORTANT: Self-regulation tools should be available on an as-needed basis or at a scheduled break time.  These tools should not be withheld as a consequence or used as a reward.</a:t>
            </a:r>
          </a:p>
          <a:p>
            <a:pPr eaLnBrk="1" hangingPunct="1">
              <a:spcBef>
                <a:spcPct val="0"/>
              </a:spcBef>
            </a:pPr>
            <a:endParaRPr lang="en-US" dirty="0"/>
          </a:p>
        </p:txBody>
      </p:sp>
      <p:sp>
        <p:nvSpPr>
          <p:cNvPr id="4198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5F52CEF-8F49-48A8-BF0B-636E88D6FBE3}" type="slidenum">
              <a:rPr lang="en-US" smtClean="0"/>
              <a:pPr fontAlgn="base">
                <a:spcBef>
                  <a:spcPct val="0"/>
                </a:spcBef>
                <a:spcAft>
                  <a:spcPct val="0"/>
                </a:spcAft>
                <a:defRPr/>
              </a:pPr>
              <a:t>27</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Bear Hug = hug yourself </a:t>
            </a:r>
            <a:r>
              <a:rPr lang="en-US" sz="1200" b="0" i="0" kern="1200" dirty="0" err="1">
                <a:solidFill>
                  <a:schemeClr val="tx1"/>
                </a:solidFill>
                <a:effectLst/>
                <a:latin typeface="+mn-lt"/>
                <a:ea typeface="+mn-ea"/>
                <a:cs typeface="+mn-cs"/>
              </a:rPr>
              <a:t>suuuuper</a:t>
            </a:r>
            <a:r>
              <a:rPr lang="en-US" sz="1200" b="0" i="0" kern="1200" dirty="0">
                <a:solidFill>
                  <a:schemeClr val="tx1"/>
                </a:solidFill>
                <a:effectLst/>
                <a:latin typeface="+mn-lt"/>
                <a:ea typeface="+mn-ea"/>
                <a:cs typeface="+mn-cs"/>
              </a:rPr>
              <a:t> tight and then let your body fall loose</a:t>
            </a:r>
          </a:p>
          <a:p>
            <a:r>
              <a:rPr lang="en-US" sz="1200" b="0" i="0" kern="1200" dirty="0">
                <a:solidFill>
                  <a:schemeClr val="tx1"/>
                </a:solidFill>
                <a:effectLst/>
                <a:latin typeface="+mn-lt"/>
                <a:ea typeface="+mn-ea"/>
                <a:cs typeface="+mn-cs"/>
              </a:rPr>
              <a:t>Spaghetti</a:t>
            </a:r>
            <a:r>
              <a:rPr lang="en-US" sz="1200" b="0" i="0" kern="1200" baseline="0" dirty="0">
                <a:solidFill>
                  <a:schemeClr val="tx1"/>
                </a:solidFill>
                <a:effectLst/>
                <a:latin typeface="+mn-lt"/>
                <a:ea typeface="+mn-ea"/>
                <a:cs typeface="+mn-cs"/>
              </a:rPr>
              <a:t> Noodle = Pretend you’re hard, uncooked pasta (super tense and tight body) and that you’re being cooked (slowly loosen muscles until you flop to the floor like a wet noodle!)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Look at fish tank, or other slow-moving visual in the Sensory Room</a:t>
            </a:r>
            <a:endParaRPr lang="en-US" dirty="0"/>
          </a:p>
        </p:txBody>
      </p:sp>
      <p:sp>
        <p:nvSpPr>
          <p:cNvPr id="4" name="Slide Number Placeholder 3"/>
          <p:cNvSpPr>
            <a:spLocks noGrp="1"/>
          </p:cNvSpPr>
          <p:nvPr>
            <p:ph type="sldNum" sz="quarter" idx="10"/>
          </p:nvPr>
        </p:nvSpPr>
        <p:spPr/>
        <p:txBody>
          <a:bodyPr/>
          <a:lstStyle/>
          <a:p>
            <a:fld id="{D4FD675D-9030-4AC0-8853-441DDBC452AA}" type="slidenum">
              <a:rPr lang="en-US" smtClean="0"/>
              <a:pPr/>
              <a:t>28</a:t>
            </a:fld>
            <a:endParaRPr lang="en-US"/>
          </a:p>
        </p:txBody>
      </p:sp>
    </p:spTree>
    <p:extLst>
      <p:ext uri="{BB962C8B-B14F-4D97-AF65-F5344CB8AC3E}">
        <p14:creationId xmlns:p14="http://schemas.microsoft.com/office/powerpoint/2010/main" val="29854886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Recap – what the zones look like, how they make us feel and the tools that we might use to regulate and get back to green.</a:t>
            </a:r>
          </a:p>
        </p:txBody>
      </p:sp>
      <p:sp>
        <p:nvSpPr>
          <p:cNvPr id="4" name="Slide Number Placeholder 3"/>
          <p:cNvSpPr>
            <a:spLocks noGrp="1"/>
          </p:cNvSpPr>
          <p:nvPr>
            <p:ph type="sldNum" sz="quarter" idx="5"/>
          </p:nvPr>
        </p:nvSpPr>
        <p:spPr/>
        <p:txBody>
          <a:bodyPr/>
          <a:lstStyle/>
          <a:p>
            <a:fld id="{D4FD675D-9030-4AC0-8853-441DDBC452AA}" type="slidenum">
              <a:rPr lang="en-US" smtClean="0"/>
              <a:pPr/>
              <a:t>29</a:t>
            </a:fld>
            <a:endParaRPr lang="en-US"/>
          </a:p>
        </p:txBody>
      </p:sp>
    </p:spTree>
    <p:extLst>
      <p:ext uri="{BB962C8B-B14F-4D97-AF65-F5344CB8AC3E}">
        <p14:creationId xmlns:p14="http://schemas.microsoft.com/office/powerpoint/2010/main" val="3818607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172B759A-A090-4AD2-9054-C9DB7CFA0FF2}"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2B759A-A090-4AD2-9054-C9DB7CFA0FF2}"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172B759A-A090-4AD2-9054-C9DB7CFA0FF2}"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2B759A-A090-4AD2-9054-C9DB7CFA0FF2}" type="datetimeFigureOut">
              <a:rPr lang="en-US" smtClean="0"/>
              <a:pPr/>
              <a:t>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35EC2A-67ED-433D-A13E-D047894DC0C8}" type="slidenum">
              <a:rPr lang="en-US" smtClean="0"/>
              <a:pPr/>
              <a:t>‹#›</a:t>
            </a:fld>
            <a:endParaRPr lang="en-US"/>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2B759A-A090-4AD2-9054-C9DB7CFA0FF2}" type="datetimeFigureOut">
              <a:rPr lang="en-US" smtClean="0"/>
              <a:pPr/>
              <a:t>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72B759A-A090-4AD2-9054-C9DB7CFA0FF2}" type="datetimeFigureOut">
              <a:rPr lang="en-US" smtClean="0"/>
              <a:pPr/>
              <a:t>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2B759A-A090-4AD2-9054-C9DB7CFA0FF2}" type="datetimeFigureOut">
              <a:rPr lang="en-US" smtClean="0"/>
              <a:pPr/>
              <a:t>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172B759A-A090-4AD2-9054-C9DB7CFA0FF2}" type="datetimeFigureOut">
              <a:rPr lang="en-US" smtClean="0"/>
              <a:pPr/>
              <a:t>10/20/21</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FD35EC2A-67ED-433D-A13E-D047894DC0C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2B759A-A090-4AD2-9054-C9DB7CFA0FF2}" type="datetimeFigureOut">
              <a:rPr lang="en-US" smtClean="0"/>
              <a:pPr/>
              <a:t>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72B759A-A090-4AD2-9054-C9DB7CFA0FF2}"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72B759A-A090-4AD2-9054-C9DB7CFA0FF2}"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35EC2A-67ED-433D-A13E-D047894DC0C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172B759A-A090-4AD2-9054-C9DB7CFA0FF2}" type="datetimeFigureOut">
              <a:rPr lang="en-US" smtClean="0"/>
              <a:pPr/>
              <a:t>10/20/21</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FD35EC2A-67ED-433D-A13E-D047894DC0C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1.jp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gif"/><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8" Type="http://schemas.openxmlformats.org/officeDocument/2006/relationships/image" Target="../media/image44.jpeg"/><Relationship Id="rId13" Type="http://schemas.openxmlformats.org/officeDocument/2006/relationships/image" Target="../media/image29.jpeg"/><Relationship Id="rId3" Type="http://schemas.openxmlformats.org/officeDocument/2006/relationships/image" Target="../media/image39.jpeg"/><Relationship Id="rId7" Type="http://schemas.openxmlformats.org/officeDocument/2006/relationships/image" Target="../media/image43.jpeg"/><Relationship Id="rId12"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2.jpeg"/><Relationship Id="rId11" Type="http://schemas.openxmlformats.org/officeDocument/2006/relationships/image" Target="../media/image47.pn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png"/><Relationship Id="rId9" Type="http://schemas.openxmlformats.org/officeDocument/2006/relationships/image" Target="../media/image45.jpeg"/></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51.jpeg"/><Relationship Id="rId4" Type="http://schemas.openxmlformats.org/officeDocument/2006/relationships/image" Target="../media/image50.jpeg"/></Relationships>
</file>

<file path=ppt/slides/_rels/slide2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762000"/>
            <a:ext cx="7772400" cy="2305050"/>
          </a:xfrm>
        </p:spPr>
        <p:txBody>
          <a:bodyPr>
            <a:normAutofit fontScale="90000"/>
          </a:bodyPr>
          <a:lstStyle/>
          <a:p>
            <a:r>
              <a:rPr lang="en-US" sz="6700" b="1" dirty="0"/>
              <a:t>The</a:t>
            </a:r>
            <a:r>
              <a:rPr lang="en-US" sz="6700" dirty="0"/>
              <a:t> </a:t>
            </a:r>
            <a:r>
              <a:rPr lang="en-US" sz="6700" b="1" dirty="0">
                <a:solidFill>
                  <a:srgbClr val="0070C0"/>
                </a:solidFill>
              </a:rPr>
              <a:t>Z</a:t>
            </a:r>
            <a:r>
              <a:rPr lang="en-US" sz="6700" b="1" dirty="0">
                <a:solidFill>
                  <a:srgbClr val="00B050"/>
                </a:solidFill>
              </a:rPr>
              <a:t>O</a:t>
            </a:r>
            <a:r>
              <a:rPr lang="en-US" sz="6700" b="1" dirty="0">
                <a:solidFill>
                  <a:srgbClr val="FFFF00"/>
                </a:solidFill>
              </a:rPr>
              <a:t>N</a:t>
            </a:r>
            <a:r>
              <a:rPr lang="en-US" sz="6700" b="1" dirty="0">
                <a:solidFill>
                  <a:srgbClr val="FF0000"/>
                </a:solidFill>
              </a:rPr>
              <a:t>E</a:t>
            </a:r>
            <a:r>
              <a:rPr lang="en-US" sz="6700" b="1" dirty="0"/>
              <a:t>S of Regulation®</a:t>
            </a:r>
            <a:br>
              <a:rPr lang="en-US" sz="6700" b="1" dirty="0"/>
            </a:br>
            <a:r>
              <a:rPr lang="en-US" sz="3600" b="1" dirty="0" err="1"/>
              <a:t>Beckers</a:t>
            </a:r>
            <a:r>
              <a:rPr lang="en-US" sz="3600" b="1" dirty="0"/>
              <a:t> Green Primary School</a:t>
            </a:r>
            <a:br>
              <a:rPr lang="en-US" dirty="0"/>
            </a:br>
            <a:endParaRPr lang="en-US" dirty="0"/>
          </a:p>
        </p:txBody>
      </p:sp>
      <p:pic>
        <p:nvPicPr>
          <p:cNvPr id="1026" name="Picture 2">
            <a:extLst>
              <a:ext uri="{FF2B5EF4-FFF2-40B4-BE49-F238E27FC236}">
                <a16:creationId xmlns:a16="http://schemas.microsoft.com/office/drawing/2014/main" id="{38E6E66B-91CA-F549-9368-EB6487196D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9446" y="2724626"/>
            <a:ext cx="3414674" cy="32448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sign in front of a building&#10;&#10;Description automatically generated">
            <a:extLst>
              <a:ext uri="{FF2B5EF4-FFF2-40B4-BE49-F238E27FC236}">
                <a16:creationId xmlns:a16="http://schemas.microsoft.com/office/drawing/2014/main" id="{33AC8A8C-AD2B-784C-8ABF-6D61284B70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3405809"/>
            <a:ext cx="3834691" cy="188248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checking off boxes"/>
          <p:cNvPicPr>
            <a:picLocks noChangeAspect="1" noChangeArrowheads="1"/>
          </p:cNvPicPr>
          <p:nvPr/>
        </p:nvPicPr>
        <p:blipFill rotWithShape="1">
          <a:blip r:embed="rId3">
            <a:extLst>
              <a:ext uri="{28A0092B-C50C-407E-A947-70E740481C1C}">
                <a14:useLocalDpi xmlns:a14="http://schemas.microsoft.com/office/drawing/2010/main" val="0"/>
              </a:ext>
            </a:extLst>
          </a:blip>
          <a:srcRect l="12843" r="334" b="3"/>
          <a:stretch/>
        </p:blipFill>
        <p:spPr bwMode="auto">
          <a:xfrm>
            <a:off x="822960" y="1097280"/>
            <a:ext cx="3200400" cy="3712464"/>
          </a:xfrm>
          <a:prstGeom prst="rect">
            <a:avLst/>
          </a:prstGeom>
          <a:solidFill>
            <a:srgbClr val="FFFFFF"/>
          </a:solidFill>
        </p:spPr>
      </p:pic>
      <p:sp>
        <p:nvSpPr>
          <p:cNvPr id="3" name="Content Placeholder 2"/>
          <p:cNvSpPr>
            <a:spLocks noGrp="1"/>
          </p:cNvSpPr>
          <p:nvPr>
            <p:ph sz="half" idx="2"/>
          </p:nvPr>
        </p:nvSpPr>
        <p:spPr>
          <a:xfrm>
            <a:off x="4700016" y="1097280"/>
            <a:ext cx="3200400" cy="3712464"/>
          </a:xfrm>
        </p:spPr>
        <p:txBody>
          <a:bodyPr>
            <a:normAutofit/>
          </a:bodyPr>
          <a:lstStyle/>
          <a:p>
            <a:pPr>
              <a:lnSpc>
                <a:spcPct val="90000"/>
              </a:lnSpc>
              <a:buFont typeface="Arial" pitchFamily="34" charset="0"/>
              <a:buChar char="•"/>
            </a:pPr>
            <a:r>
              <a:rPr lang="en-US" sz="2400"/>
              <a:t>Overview of the Zones</a:t>
            </a:r>
          </a:p>
          <a:p>
            <a:pPr>
              <a:lnSpc>
                <a:spcPct val="90000"/>
              </a:lnSpc>
              <a:buFont typeface="Arial" pitchFamily="34" charset="0"/>
              <a:buChar char="•"/>
            </a:pPr>
            <a:r>
              <a:rPr lang="en-US" sz="2400"/>
              <a:t>How to incorporate the Zones at home</a:t>
            </a:r>
          </a:p>
          <a:p>
            <a:pPr>
              <a:lnSpc>
                <a:spcPct val="90000"/>
              </a:lnSpc>
              <a:buFont typeface="Arial" pitchFamily="34" charset="0"/>
              <a:buChar char="•"/>
            </a:pPr>
            <a:r>
              <a:rPr lang="en-US" sz="2400"/>
              <a:t>Self-regulation tools</a:t>
            </a:r>
          </a:p>
          <a:p>
            <a:pPr lvl="2">
              <a:lnSpc>
                <a:spcPct val="90000"/>
              </a:lnSpc>
              <a:buFont typeface="Arial" pitchFamily="34" charset="0"/>
              <a:buChar char="•"/>
            </a:pPr>
            <a:r>
              <a:rPr lang="en-US" sz="2400"/>
              <a:t>Calming techniques</a:t>
            </a:r>
          </a:p>
          <a:p>
            <a:pPr lvl="2">
              <a:lnSpc>
                <a:spcPct val="90000"/>
              </a:lnSpc>
              <a:buFont typeface="Arial" pitchFamily="34" charset="0"/>
              <a:buChar char="•"/>
            </a:pPr>
            <a:r>
              <a:rPr lang="en-US" sz="2400"/>
              <a:t>Thinking strategies</a:t>
            </a:r>
          </a:p>
          <a:p>
            <a:pPr lvl="2">
              <a:lnSpc>
                <a:spcPct val="90000"/>
              </a:lnSpc>
              <a:buFont typeface="Arial" pitchFamily="34" charset="0"/>
              <a:buChar char="•"/>
            </a:pPr>
            <a:r>
              <a:rPr lang="en-US" sz="2400"/>
              <a:t>Sensory supports</a:t>
            </a:r>
          </a:p>
          <a:p>
            <a:pPr>
              <a:lnSpc>
                <a:spcPct val="90000"/>
              </a:lnSpc>
            </a:pPr>
            <a:endParaRPr lang="en-US" sz="2400"/>
          </a:p>
        </p:txBody>
      </p:sp>
      <p:sp>
        <p:nvSpPr>
          <p:cNvPr id="2" name="Title 1"/>
          <p:cNvSpPr>
            <a:spLocks noGrp="1"/>
          </p:cNvSpPr>
          <p:nvPr>
            <p:ph type="title"/>
          </p:nvPr>
        </p:nvSpPr>
        <p:spPr>
          <a:xfrm>
            <a:off x="822960" y="365760"/>
            <a:ext cx="7520940" cy="548640"/>
          </a:xfrm>
        </p:spPr>
        <p:txBody>
          <a:bodyPr anchor="ctr">
            <a:normAutofit/>
          </a:bodyPr>
          <a:lstStyle/>
          <a:p>
            <a:r>
              <a:rPr lang="en-US" u="sng"/>
              <a:t>content</a:t>
            </a:r>
          </a:p>
        </p:txBody>
      </p:sp>
      <p:pic>
        <p:nvPicPr>
          <p:cNvPr id="2050" name="Picture 2">
            <a:extLst>
              <a:ext uri="{FF2B5EF4-FFF2-40B4-BE49-F238E27FC236}">
                <a16:creationId xmlns:a16="http://schemas.microsoft.com/office/drawing/2014/main" id="{46F1C58D-C353-DD40-9023-FCCB12D319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124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kid thin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 y="1524000"/>
            <a:ext cx="5256203" cy="351114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838200" y="609600"/>
            <a:ext cx="7520940" cy="3579849"/>
          </a:xfrm>
        </p:spPr>
        <p:txBody>
          <a:bodyPr>
            <a:normAutofit/>
          </a:bodyPr>
          <a:lstStyle/>
          <a:p>
            <a:pPr marL="0" indent="0"/>
            <a:r>
              <a:rPr lang="en-US" sz="3200" dirty="0"/>
              <a:t>Life is 10% what happens to us and 90% how we react to it. </a:t>
            </a:r>
            <a:r>
              <a:rPr lang="en-US" sz="3200" dirty="0">
                <a:solidFill>
                  <a:schemeClr val="tx1">
                    <a:lumMod val="50000"/>
                    <a:lumOff val="50000"/>
                  </a:schemeClr>
                </a:solidFill>
              </a:rPr>
              <a:t>-Charles </a:t>
            </a:r>
            <a:r>
              <a:rPr lang="en-US" sz="3200" dirty="0" err="1">
                <a:solidFill>
                  <a:schemeClr val="tx1">
                    <a:lumMod val="50000"/>
                    <a:lumOff val="50000"/>
                  </a:schemeClr>
                </a:solidFill>
              </a:rPr>
              <a:t>Swindoll</a:t>
            </a:r>
            <a:r>
              <a:rPr lang="en-US" sz="3200" dirty="0">
                <a:solidFill>
                  <a:schemeClr val="tx1">
                    <a:lumMod val="50000"/>
                    <a:lumOff val="50000"/>
                  </a:schemeClr>
                </a:solidFill>
              </a:rPr>
              <a:t> </a:t>
            </a:r>
          </a:p>
        </p:txBody>
      </p:sp>
      <p:pic>
        <p:nvPicPr>
          <p:cNvPr id="4" name="Picture 2">
            <a:extLst>
              <a:ext uri="{FF2B5EF4-FFF2-40B4-BE49-F238E27FC236}">
                <a16:creationId xmlns:a16="http://schemas.microsoft.com/office/drawing/2014/main" id="{192538E9-3D51-4E40-83DD-5404419BB9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211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3400"/>
            <a:ext cx="7520940" cy="548640"/>
          </a:xfrm>
        </p:spPr>
        <p:txBody>
          <a:bodyPr>
            <a:normAutofit fontScale="90000"/>
          </a:bodyPr>
          <a:lstStyle/>
          <a:p>
            <a:r>
              <a:rPr lang="en-US" sz="4000" dirty="0"/>
              <a:t>What are The </a:t>
            </a:r>
            <a:r>
              <a:rPr lang="en-US" sz="4000" b="1" dirty="0">
                <a:solidFill>
                  <a:srgbClr val="0070C0"/>
                </a:solidFill>
              </a:rPr>
              <a:t>Z</a:t>
            </a:r>
            <a:r>
              <a:rPr lang="en-US" sz="4000" b="1" dirty="0">
                <a:solidFill>
                  <a:srgbClr val="00B050"/>
                </a:solidFill>
              </a:rPr>
              <a:t>O</a:t>
            </a:r>
            <a:r>
              <a:rPr lang="en-US" sz="4000" b="1" dirty="0">
                <a:solidFill>
                  <a:srgbClr val="FFFF00"/>
                </a:solidFill>
              </a:rPr>
              <a:t>N</a:t>
            </a:r>
            <a:r>
              <a:rPr lang="en-US" sz="4000" b="1" dirty="0">
                <a:solidFill>
                  <a:srgbClr val="FF0000"/>
                </a:solidFill>
              </a:rPr>
              <a:t>E</a:t>
            </a:r>
            <a:r>
              <a:rPr lang="en-US" sz="4000" b="1" dirty="0"/>
              <a:t>S </a:t>
            </a:r>
            <a:r>
              <a:rPr lang="en-US" sz="4000" dirty="0"/>
              <a:t>of Regulation®? </a:t>
            </a:r>
          </a:p>
        </p:txBody>
      </p:sp>
      <p:sp>
        <p:nvSpPr>
          <p:cNvPr id="3" name="Content Placeholder 2"/>
          <p:cNvSpPr>
            <a:spLocks noGrp="1"/>
          </p:cNvSpPr>
          <p:nvPr>
            <p:ph idx="1"/>
          </p:nvPr>
        </p:nvSpPr>
        <p:spPr>
          <a:xfrm>
            <a:off x="838200" y="1447800"/>
            <a:ext cx="7520940" cy="3579849"/>
          </a:xfrm>
        </p:spPr>
        <p:txBody>
          <a:bodyPr>
            <a:normAutofit/>
          </a:bodyPr>
          <a:lstStyle/>
          <a:p>
            <a:r>
              <a:rPr lang="en-US" dirty="0"/>
              <a:t>Concept designed by Leah </a:t>
            </a:r>
            <a:r>
              <a:rPr lang="en-US" dirty="0" err="1"/>
              <a:t>Kuypers</a:t>
            </a:r>
            <a:r>
              <a:rPr lang="en-US" dirty="0"/>
              <a:t>, occupational therapist</a:t>
            </a:r>
          </a:p>
          <a:p>
            <a:r>
              <a:rPr lang="en-US" dirty="0"/>
              <a:t>Teaches students:</a:t>
            </a:r>
          </a:p>
          <a:p>
            <a:pPr lvl="1"/>
            <a:r>
              <a:rPr lang="en-US" dirty="0"/>
              <a:t>Vocabulary of emotional terms</a:t>
            </a:r>
          </a:p>
          <a:p>
            <a:pPr lvl="1"/>
            <a:r>
              <a:rPr lang="en-US" dirty="0"/>
              <a:t>How to </a:t>
            </a:r>
            <a:r>
              <a:rPr lang="en-US" dirty="0" err="1"/>
              <a:t>recognise</a:t>
            </a:r>
            <a:r>
              <a:rPr lang="en-US" dirty="0"/>
              <a:t> their own emotions</a:t>
            </a:r>
          </a:p>
          <a:p>
            <a:pPr lvl="1"/>
            <a:r>
              <a:rPr lang="en-US" dirty="0"/>
              <a:t>How to detect emotions of others</a:t>
            </a:r>
          </a:p>
          <a:p>
            <a:pPr lvl="1"/>
            <a:r>
              <a:rPr lang="en-US" dirty="0"/>
              <a:t>How others interpret their </a:t>
            </a:r>
            <a:r>
              <a:rPr lang="en-US" dirty="0" err="1"/>
              <a:t>behaviour</a:t>
            </a:r>
            <a:endParaRPr lang="en-US" dirty="0"/>
          </a:p>
          <a:p>
            <a:pPr lvl="1"/>
            <a:r>
              <a:rPr lang="en-US" dirty="0"/>
              <a:t>Calming and alerting strategies</a:t>
            </a:r>
          </a:p>
          <a:p>
            <a:pPr lvl="1"/>
            <a:r>
              <a:rPr lang="en-US" dirty="0"/>
              <a:t>Problem solving skills</a:t>
            </a:r>
          </a:p>
          <a:p>
            <a:pPr marL="0" indent="0">
              <a:buNone/>
            </a:pPr>
            <a:endParaRPr lang="en-US" dirty="0"/>
          </a:p>
          <a:p>
            <a:endParaRPr lang="en-US" dirty="0"/>
          </a:p>
        </p:txBody>
      </p:sp>
      <p:pic>
        <p:nvPicPr>
          <p:cNvPr id="6148" name="Picture 4" descr="Image result for the zones of regulation 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1828801"/>
            <a:ext cx="2299606" cy="29718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B34EFD16-DF05-6C4B-8FE2-F2AA816BBD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Why teach the Zones?!</a:t>
            </a:r>
          </a:p>
        </p:txBody>
      </p:sp>
      <p:sp>
        <p:nvSpPr>
          <p:cNvPr id="3" name="Content Placeholder 2"/>
          <p:cNvSpPr>
            <a:spLocks noGrp="1"/>
          </p:cNvSpPr>
          <p:nvPr>
            <p:ph idx="1"/>
          </p:nvPr>
        </p:nvSpPr>
        <p:spPr/>
        <p:txBody>
          <a:bodyPr>
            <a:normAutofit lnSpcReduction="10000"/>
          </a:bodyPr>
          <a:lstStyle/>
          <a:p>
            <a:pPr lvl="1"/>
            <a:r>
              <a:rPr lang="en-US" sz="2000" dirty="0"/>
              <a:t>It gives students, teachers, and parents a common language to discuss emotions.</a:t>
            </a:r>
          </a:p>
          <a:p>
            <a:pPr lvl="1"/>
            <a:r>
              <a:rPr lang="en-US" sz="2000" dirty="0"/>
              <a:t>The Zones of Regulation are simple for children to understand. </a:t>
            </a:r>
          </a:p>
          <a:p>
            <a:pPr lvl="2"/>
            <a:r>
              <a:rPr lang="en-US" dirty="0"/>
              <a:t>Children know the different </a:t>
            </a:r>
            <a:r>
              <a:rPr lang="en-US" dirty="0" err="1"/>
              <a:t>colours</a:t>
            </a:r>
            <a:r>
              <a:rPr lang="en-US" dirty="0"/>
              <a:t>, </a:t>
            </a:r>
            <a:r>
              <a:rPr lang="en-US" dirty="0" err="1"/>
              <a:t>recognise</a:t>
            </a:r>
            <a:r>
              <a:rPr lang="en-US" dirty="0"/>
              <a:t> their feelings and use strategies to move to Green Zone (calm down or feel okay). </a:t>
            </a:r>
            <a:endParaRPr lang="en-US" sz="2000" dirty="0"/>
          </a:p>
          <a:p>
            <a:pPr lvl="1"/>
            <a:r>
              <a:rPr lang="en-US" sz="2000" dirty="0"/>
              <a:t>Teaching </a:t>
            </a:r>
            <a:r>
              <a:rPr lang="en-US" sz="2000" i="1" dirty="0"/>
              <a:t>healthy</a:t>
            </a:r>
            <a:r>
              <a:rPr lang="en-US" sz="2000" dirty="0"/>
              <a:t> coping and regulation strategies which allows children to help themselves when they become stressed, anxious, or sad. </a:t>
            </a:r>
          </a:p>
          <a:p>
            <a:pPr lvl="1"/>
            <a:r>
              <a:rPr lang="en-US" sz="2000" dirty="0"/>
              <a:t>Typically, children who can self-regulate will turn into teens who can self-regulate. </a:t>
            </a:r>
          </a:p>
          <a:p>
            <a:pPr lvl="1"/>
            <a:r>
              <a:rPr lang="en-US" sz="2000" dirty="0"/>
              <a:t>Understanding the emotions of others helps with empathy and friendship skills. </a:t>
            </a:r>
          </a:p>
        </p:txBody>
      </p:sp>
      <p:pic>
        <p:nvPicPr>
          <p:cNvPr id="4" name="Picture 2">
            <a:extLst>
              <a:ext uri="{FF2B5EF4-FFF2-40B4-BE49-F238E27FC236}">
                <a16:creationId xmlns:a16="http://schemas.microsoft.com/office/drawing/2014/main" id="{D7C9B97B-F265-9B4C-ACCD-F603083D77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150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8" name="Picture 4"/>
          <p:cNvPicPr>
            <a:picLocks noGrp="1" noChangeAspect="1" noChangeArrowheads="1"/>
          </p:cNvPicPr>
          <p:nvPr>
            <p:ph idx="4294967295"/>
          </p:nvPr>
        </p:nvPicPr>
        <p:blipFill>
          <a:blip r:embed="rId3" cstate="print"/>
          <a:srcRect/>
          <a:stretch>
            <a:fillRect/>
          </a:stretch>
        </p:blipFill>
        <p:spPr bwMode="auto">
          <a:xfrm>
            <a:off x="381000" y="23446"/>
            <a:ext cx="8458200" cy="6538913"/>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a:t>
            </a:r>
            <a:r>
              <a:rPr lang="en-US" b="1" dirty="0">
                <a:solidFill>
                  <a:srgbClr val="0070C0"/>
                </a:solidFill>
              </a:rPr>
              <a:t> Z</a:t>
            </a:r>
            <a:r>
              <a:rPr lang="en-US" b="1" dirty="0">
                <a:solidFill>
                  <a:srgbClr val="00B050"/>
                </a:solidFill>
              </a:rPr>
              <a:t>O</a:t>
            </a:r>
            <a:r>
              <a:rPr lang="en-US" b="1" dirty="0">
                <a:solidFill>
                  <a:srgbClr val="FFFF00"/>
                </a:solidFill>
              </a:rPr>
              <a:t>N</a:t>
            </a:r>
            <a:r>
              <a:rPr lang="en-US" b="1" dirty="0">
                <a:solidFill>
                  <a:srgbClr val="FF0000"/>
                </a:solidFill>
              </a:rPr>
              <a:t>E</a:t>
            </a:r>
            <a:r>
              <a:rPr lang="en-US" b="1" dirty="0"/>
              <a:t>S</a:t>
            </a:r>
            <a:r>
              <a:rPr lang="en-US" dirty="0"/>
              <a:t> Visuals</a:t>
            </a:r>
          </a:p>
        </p:txBody>
      </p:sp>
      <p:pic>
        <p:nvPicPr>
          <p:cNvPr id="3074" name="Picture 2"/>
          <p:cNvPicPr>
            <a:picLocks noGrp="1" noChangeAspect="1" noChangeArrowheads="1"/>
          </p:cNvPicPr>
          <p:nvPr>
            <p:ph idx="1"/>
          </p:nvPr>
        </p:nvPicPr>
        <p:blipFill>
          <a:blip r:embed="rId3" cstate="print"/>
          <a:srcRect/>
          <a:stretch>
            <a:fillRect/>
          </a:stretch>
        </p:blipFill>
        <p:spPr bwMode="auto">
          <a:xfrm>
            <a:off x="838200" y="1524000"/>
            <a:ext cx="7385746" cy="4424135"/>
          </a:xfrm>
          <a:prstGeom prst="rect">
            <a:avLst/>
          </a:prstGeom>
          <a:noFill/>
          <a:ln w="9525">
            <a:noFill/>
            <a:miter lim="800000"/>
            <a:headEnd/>
            <a:tailEnd/>
          </a:ln>
        </p:spPr>
      </p:pic>
      <p:pic>
        <p:nvPicPr>
          <p:cNvPr id="4" name="Picture 2">
            <a:extLst>
              <a:ext uri="{FF2B5EF4-FFF2-40B4-BE49-F238E27FC236}">
                <a16:creationId xmlns:a16="http://schemas.microsoft.com/office/drawing/2014/main" id="{CCC7DD83-4199-E84E-AE39-246EFC33D2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a:t>
            </a:r>
            <a:r>
              <a:rPr lang="en-US" b="1" dirty="0">
                <a:solidFill>
                  <a:srgbClr val="0070C0"/>
                </a:solidFill>
              </a:rPr>
              <a:t> Z</a:t>
            </a:r>
            <a:r>
              <a:rPr lang="en-US" b="1" dirty="0">
                <a:solidFill>
                  <a:srgbClr val="00B050"/>
                </a:solidFill>
              </a:rPr>
              <a:t>O</a:t>
            </a:r>
            <a:r>
              <a:rPr lang="en-US" b="1" dirty="0">
                <a:solidFill>
                  <a:srgbClr val="FFFF00"/>
                </a:solidFill>
              </a:rPr>
              <a:t>N</a:t>
            </a:r>
            <a:r>
              <a:rPr lang="en-US" b="1" dirty="0">
                <a:solidFill>
                  <a:srgbClr val="FF0000"/>
                </a:solidFill>
              </a:rPr>
              <a:t>E</a:t>
            </a:r>
            <a:r>
              <a:rPr lang="en-US" b="1" dirty="0"/>
              <a:t>S</a:t>
            </a:r>
            <a:r>
              <a:rPr lang="en-US" dirty="0"/>
              <a:t> Visuals</a:t>
            </a:r>
          </a:p>
        </p:txBody>
      </p:sp>
      <p:pic>
        <p:nvPicPr>
          <p:cNvPr id="4098" name="Picture 2"/>
          <p:cNvPicPr>
            <a:picLocks noGrp="1" noChangeAspect="1" noChangeArrowheads="1"/>
          </p:cNvPicPr>
          <p:nvPr>
            <p:ph idx="1"/>
          </p:nvPr>
        </p:nvPicPr>
        <p:blipFill>
          <a:blip r:embed="rId2" cstate="print"/>
          <a:srcRect/>
          <a:stretch>
            <a:fillRect/>
          </a:stretch>
        </p:blipFill>
        <p:spPr bwMode="auto">
          <a:xfrm>
            <a:off x="533400" y="1752600"/>
            <a:ext cx="8211072" cy="4067969"/>
          </a:xfrm>
          <a:prstGeom prst="rect">
            <a:avLst/>
          </a:prstGeom>
          <a:noFill/>
          <a:ln w="9525">
            <a:noFill/>
            <a:miter lim="800000"/>
            <a:headEnd/>
            <a:tailEnd/>
          </a:ln>
        </p:spPr>
      </p:pic>
      <p:pic>
        <p:nvPicPr>
          <p:cNvPr id="4" name="Picture 2">
            <a:extLst>
              <a:ext uri="{FF2B5EF4-FFF2-40B4-BE49-F238E27FC236}">
                <a16:creationId xmlns:a16="http://schemas.microsoft.com/office/drawing/2014/main" id="{F8D847DA-DBC4-0D4E-ADEA-E65E28BBA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ACCA9-D757-714C-92E4-BCABD9D3A17F}"/>
              </a:ext>
            </a:extLst>
          </p:cNvPr>
          <p:cNvSpPr>
            <a:spLocks noGrp="1"/>
          </p:cNvSpPr>
          <p:nvPr>
            <p:ph type="title"/>
          </p:nvPr>
        </p:nvSpPr>
        <p:spPr/>
        <p:txBody>
          <a:bodyPr/>
          <a:lstStyle/>
          <a:p>
            <a:r>
              <a:rPr lang="en-US" dirty="0"/>
              <a:t>Resources to support </a:t>
            </a:r>
            <a:r>
              <a:rPr lang="en-US" dirty="0" err="1"/>
              <a:t>recognising</a:t>
            </a:r>
            <a:r>
              <a:rPr lang="en-US" dirty="0"/>
              <a:t> which zone</a:t>
            </a:r>
          </a:p>
        </p:txBody>
      </p:sp>
      <p:pic>
        <p:nvPicPr>
          <p:cNvPr id="5" name="Content Placeholder 4" descr="A picture containing circle&#10;&#10;Description automatically generated">
            <a:extLst>
              <a:ext uri="{FF2B5EF4-FFF2-40B4-BE49-F238E27FC236}">
                <a16:creationId xmlns:a16="http://schemas.microsoft.com/office/drawing/2014/main" id="{59F808BB-26FA-FD43-AE64-8674E4358AA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577301">
            <a:off x="4381597" y="881272"/>
            <a:ext cx="2199716" cy="3579812"/>
          </a:xfrm>
        </p:spPr>
      </p:pic>
      <p:pic>
        <p:nvPicPr>
          <p:cNvPr id="7" name="Picture 6" descr="A picture containing shape&#10;&#10;Description automatically generated">
            <a:extLst>
              <a:ext uri="{FF2B5EF4-FFF2-40B4-BE49-F238E27FC236}">
                <a16:creationId xmlns:a16="http://schemas.microsoft.com/office/drawing/2014/main" id="{1CD400B1-3155-B54A-A6CF-0E53F33A41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429823">
            <a:off x="1853499" y="1503414"/>
            <a:ext cx="3602814" cy="5863209"/>
          </a:xfrm>
          <a:prstGeom prst="rect">
            <a:avLst/>
          </a:prstGeom>
        </p:spPr>
      </p:pic>
      <p:pic>
        <p:nvPicPr>
          <p:cNvPr id="9" name="Picture 8" descr="A group of people's faces&#10;&#10;Description automatically generated with medium confidence">
            <a:extLst>
              <a:ext uri="{FF2B5EF4-FFF2-40B4-BE49-F238E27FC236}">
                <a16:creationId xmlns:a16="http://schemas.microsoft.com/office/drawing/2014/main" id="{8212522B-19ED-A140-A5DC-8904C126FF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368494">
            <a:off x="4765704" y="1634376"/>
            <a:ext cx="3503765" cy="5702018"/>
          </a:xfrm>
          <a:prstGeom prst="rect">
            <a:avLst/>
          </a:prstGeom>
        </p:spPr>
      </p:pic>
      <p:pic>
        <p:nvPicPr>
          <p:cNvPr id="11" name="Picture 10" descr="A picture containing circle&#10;&#10;Description automatically generated">
            <a:extLst>
              <a:ext uri="{FF2B5EF4-FFF2-40B4-BE49-F238E27FC236}">
                <a16:creationId xmlns:a16="http://schemas.microsoft.com/office/drawing/2014/main" id="{58C6D38A-2B3B-D04F-8DEA-EF0B5205A0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14235" y="3360039"/>
            <a:ext cx="2830970" cy="4607112"/>
          </a:xfrm>
          <a:prstGeom prst="rect">
            <a:avLst/>
          </a:prstGeom>
        </p:spPr>
      </p:pic>
    </p:spTree>
    <p:extLst>
      <p:ext uri="{BB962C8B-B14F-4D97-AF65-F5344CB8AC3E}">
        <p14:creationId xmlns:p14="http://schemas.microsoft.com/office/powerpoint/2010/main" val="1335185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0042C-085B-F04F-88B3-2EB155D71237}"/>
              </a:ext>
            </a:extLst>
          </p:cNvPr>
          <p:cNvSpPr>
            <a:spLocks noGrp="1"/>
          </p:cNvSpPr>
          <p:nvPr>
            <p:ph type="title"/>
          </p:nvPr>
        </p:nvSpPr>
        <p:spPr>
          <a:xfrm>
            <a:off x="822960" y="365760"/>
            <a:ext cx="7520940" cy="548640"/>
          </a:xfrm>
        </p:spPr>
        <p:txBody>
          <a:bodyPr anchor="ctr">
            <a:normAutofit/>
          </a:bodyPr>
          <a:lstStyle/>
          <a:p>
            <a:r>
              <a:rPr lang="en-US" dirty="0"/>
              <a:t>The Anxiety curve</a:t>
            </a:r>
          </a:p>
        </p:txBody>
      </p:sp>
      <p:pic>
        <p:nvPicPr>
          <p:cNvPr id="9" name="Content Placeholder 8" descr="Diagram&#10;&#10;Description automatically generated">
            <a:extLst>
              <a:ext uri="{FF2B5EF4-FFF2-40B4-BE49-F238E27FC236}">
                <a16:creationId xmlns:a16="http://schemas.microsoft.com/office/drawing/2014/main" id="{2F946600-A586-0B49-B9E8-68322CC2D79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11933" y="1100137"/>
            <a:ext cx="4188867" cy="5528951"/>
          </a:xfrm>
        </p:spPr>
      </p:pic>
    </p:spTree>
    <p:extLst>
      <p:ext uri="{BB962C8B-B14F-4D97-AF65-F5344CB8AC3E}">
        <p14:creationId xmlns:p14="http://schemas.microsoft.com/office/powerpoint/2010/main" val="240095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a:t>Recognising</a:t>
            </a:r>
            <a:r>
              <a:rPr lang="en-US" dirty="0"/>
              <a:t> emotions is the first step to regulating them</a:t>
            </a:r>
          </a:p>
        </p:txBody>
      </p:sp>
      <p:sp>
        <p:nvSpPr>
          <p:cNvPr id="5" name="Content Placeholder 4"/>
          <p:cNvSpPr>
            <a:spLocks noGrp="1"/>
          </p:cNvSpPr>
          <p:nvPr>
            <p:ph idx="1"/>
          </p:nvPr>
        </p:nvSpPr>
        <p:spPr/>
        <p:txBody>
          <a:bodyPr/>
          <a:lstStyle/>
          <a:p>
            <a:r>
              <a:rPr lang="en-US" dirty="0"/>
              <a:t>How does your body tell you you’re getting..</a:t>
            </a:r>
          </a:p>
          <a:p>
            <a:pPr>
              <a:buFont typeface="Arial" pitchFamily="34" charset="0"/>
              <a:buChar char="•"/>
            </a:pPr>
            <a:r>
              <a:rPr lang="en-US" dirty="0">
                <a:solidFill>
                  <a:schemeClr val="accent3">
                    <a:lumMod val="75000"/>
                  </a:schemeClr>
                </a:solidFill>
              </a:rPr>
              <a:t>Tired?</a:t>
            </a:r>
          </a:p>
          <a:p>
            <a:pPr>
              <a:buFont typeface="Arial" pitchFamily="34" charset="0"/>
              <a:buChar char="•"/>
            </a:pPr>
            <a:r>
              <a:rPr lang="en-US" dirty="0">
                <a:solidFill>
                  <a:srgbClr val="CCCC00"/>
                </a:solidFill>
              </a:rPr>
              <a:t>Stressed?</a:t>
            </a:r>
          </a:p>
          <a:p>
            <a:pPr>
              <a:buFont typeface="Arial" pitchFamily="34" charset="0"/>
              <a:buChar char="•"/>
            </a:pPr>
            <a:r>
              <a:rPr lang="en-US" dirty="0">
                <a:solidFill>
                  <a:srgbClr val="FF0000"/>
                </a:solidFill>
              </a:rPr>
              <a:t>Frustrated?</a:t>
            </a:r>
          </a:p>
          <a:p>
            <a:pPr>
              <a:buFont typeface="Arial" pitchFamily="34" charset="0"/>
              <a:buChar char="•"/>
            </a:pPr>
            <a:r>
              <a:rPr lang="en-US" dirty="0">
                <a:solidFill>
                  <a:srgbClr val="00B050"/>
                </a:solidFill>
              </a:rPr>
              <a:t>Calm?</a:t>
            </a:r>
          </a:p>
          <a:p>
            <a:pPr>
              <a:buFont typeface="Arial" pitchFamily="34" charset="0"/>
              <a:buChar char="•"/>
            </a:pPr>
            <a:endParaRPr lang="en-US" dirty="0">
              <a:solidFill>
                <a:srgbClr val="00B050"/>
              </a:solidFill>
            </a:endParaRPr>
          </a:p>
          <a:p>
            <a:pPr marL="0" indent="0"/>
            <a:r>
              <a:rPr lang="en-US" dirty="0"/>
              <a:t>What clues can we look for to know what zone someone is in?</a:t>
            </a:r>
          </a:p>
        </p:txBody>
      </p:sp>
      <p:pic>
        <p:nvPicPr>
          <p:cNvPr id="6" name="Picture 2">
            <a:extLst>
              <a:ext uri="{FF2B5EF4-FFF2-40B4-BE49-F238E27FC236}">
                <a16:creationId xmlns:a16="http://schemas.microsoft.com/office/drawing/2014/main" id="{D1BD0CEA-CDEB-0848-B4DC-C8ABC4EA0C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236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65760"/>
            <a:ext cx="8153400" cy="548640"/>
          </a:xfrm>
        </p:spPr>
        <p:txBody>
          <a:bodyPr/>
          <a:lstStyle/>
          <a:p>
            <a:r>
              <a:rPr lang="en-US" dirty="0"/>
              <a:t>How can I support the Zones of Regulation?</a:t>
            </a:r>
          </a:p>
        </p:txBody>
      </p:sp>
      <p:sp>
        <p:nvSpPr>
          <p:cNvPr id="3" name="Content Placeholder 2"/>
          <p:cNvSpPr>
            <a:spLocks noGrp="1"/>
          </p:cNvSpPr>
          <p:nvPr>
            <p:ph idx="1"/>
          </p:nvPr>
        </p:nvSpPr>
        <p:spPr/>
        <p:txBody>
          <a:bodyPr>
            <a:normAutofit/>
          </a:bodyPr>
          <a:lstStyle/>
          <a:p>
            <a:r>
              <a:rPr lang="en-US" dirty="0"/>
              <a:t> Identify your own feelings using Zones language in front of your child (e.g. </a:t>
            </a:r>
            <a:r>
              <a:rPr lang="en-US" dirty="0">
                <a:solidFill>
                  <a:schemeClr val="accent2"/>
                </a:solidFill>
              </a:rPr>
              <a:t>“I’m frustrated, I am in the yellow zone”</a:t>
            </a:r>
            <a:r>
              <a:rPr lang="en-US" dirty="0"/>
              <a:t>) </a:t>
            </a:r>
          </a:p>
          <a:p>
            <a:r>
              <a:rPr lang="en-US" dirty="0"/>
              <a:t> Talk about what tool you will use to be in the appropriate zone (e.g. </a:t>
            </a:r>
            <a:r>
              <a:rPr lang="en-US" dirty="0">
                <a:solidFill>
                  <a:schemeClr val="accent2"/>
                </a:solidFill>
              </a:rPr>
              <a:t>“I’m going to go for a walk, I need to get to the green zone”</a:t>
            </a:r>
            <a:r>
              <a:rPr lang="en-US" dirty="0"/>
              <a:t>) </a:t>
            </a:r>
          </a:p>
          <a:p>
            <a:r>
              <a:rPr lang="en-US" dirty="0"/>
              <a:t> Label what zones your child is in throughout the day (e.g. “</a:t>
            </a:r>
            <a:r>
              <a:rPr lang="en-US" dirty="0">
                <a:solidFill>
                  <a:schemeClr val="accent2"/>
                </a:solidFill>
              </a:rPr>
              <a:t>you look sleepy, are you in the blue zone?”</a:t>
            </a:r>
            <a:r>
              <a:rPr lang="en-US" dirty="0"/>
              <a:t>) </a:t>
            </a:r>
          </a:p>
          <a:p>
            <a:r>
              <a:rPr lang="en-US" dirty="0"/>
              <a:t> Teach your child what  Zones tools they can use (e.g. </a:t>
            </a:r>
            <a:r>
              <a:rPr lang="en-US" dirty="0">
                <a:solidFill>
                  <a:schemeClr val="accent2"/>
                </a:solidFill>
              </a:rPr>
              <a:t>“it’s time for bed, let’s read a book together in the rocking chair to get to the blue zone”</a:t>
            </a:r>
            <a:r>
              <a:rPr lang="en-US" dirty="0"/>
              <a:t>) </a:t>
            </a:r>
          </a:p>
          <a:p>
            <a:pPr lvl="0"/>
            <a:r>
              <a:rPr lang="en-US" dirty="0"/>
              <a:t> Share how their behavior is affecting your zone (e.g. </a:t>
            </a:r>
            <a:r>
              <a:rPr lang="en-US" dirty="0">
                <a:solidFill>
                  <a:schemeClr val="accent2"/>
                </a:solidFill>
              </a:rPr>
              <a:t>“It puts me in the blue zone when you ignore me”</a:t>
            </a:r>
            <a:r>
              <a:rPr lang="en-US" dirty="0"/>
              <a:t>)</a:t>
            </a:r>
          </a:p>
          <a:p>
            <a:r>
              <a:rPr lang="en-US" dirty="0"/>
              <a:t> Post and reference the Zones visuals and tools in your home.</a:t>
            </a:r>
          </a:p>
        </p:txBody>
      </p:sp>
      <p:pic>
        <p:nvPicPr>
          <p:cNvPr id="4" name="Picture 2">
            <a:extLst>
              <a:ext uri="{FF2B5EF4-FFF2-40B4-BE49-F238E27FC236}">
                <a16:creationId xmlns:a16="http://schemas.microsoft.com/office/drawing/2014/main" id="{7F5D62F0-55B6-984B-A9E2-152A1E4E89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5649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Validate feelings - There is no such thing as a bad </a:t>
            </a:r>
            <a:r>
              <a:rPr lang="en-US" b="1" dirty="0">
                <a:solidFill>
                  <a:srgbClr val="0070C0"/>
                </a:solidFill>
              </a:rPr>
              <a:t>Z</a:t>
            </a:r>
            <a:r>
              <a:rPr lang="en-US" b="1" dirty="0">
                <a:solidFill>
                  <a:srgbClr val="00B050"/>
                </a:solidFill>
              </a:rPr>
              <a:t>O</a:t>
            </a:r>
            <a:r>
              <a:rPr lang="en-US" b="1" dirty="0">
                <a:solidFill>
                  <a:srgbClr val="FFFF00"/>
                </a:solidFill>
              </a:rPr>
              <a:t>N</a:t>
            </a:r>
            <a:r>
              <a:rPr lang="en-US" b="1" dirty="0">
                <a:solidFill>
                  <a:srgbClr val="FF0000"/>
                </a:solidFill>
              </a:rPr>
              <a:t>E</a:t>
            </a:r>
            <a:r>
              <a:rPr lang="en-US" b="1" dirty="0"/>
              <a:t>.</a:t>
            </a:r>
            <a:endParaRPr lang="en-US" dirty="0"/>
          </a:p>
        </p:txBody>
      </p:sp>
      <p:sp>
        <p:nvSpPr>
          <p:cNvPr id="3" name="Content Placeholder 2"/>
          <p:cNvSpPr>
            <a:spLocks noGrp="1"/>
          </p:cNvSpPr>
          <p:nvPr>
            <p:ph idx="1"/>
          </p:nvPr>
        </p:nvSpPr>
        <p:spPr/>
        <p:txBody>
          <a:bodyPr>
            <a:normAutofit/>
          </a:bodyPr>
          <a:lstStyle/>
          <a:p>
            <a:pPr marL="285750" indent="-285750">
              <a:buClr>
                <a:schemeClr val="accent2"/>
              </a:buClr>
              <a:buFont typeface="Arial" pitchFamily="34" charset="0"/>
              <a:buChar char="•"/>
            </a:pPr>
            <a:r>
              <a:rPr lang="en-US" dirty="0"/>
              <a:t>Everyone experiences all of the Zones—the Red and Yellow Zones are not “naughty” zones.  (e.g., </a:t>
            </a:r>
            <a:r>
              <a:rPr lang="en-US" dirty="0">
                <a:solidFill>
                  <a:srgbClr val="F98505"/>
                </a:solidFill>
              </a:rPr>
              <a:t>“It’s totally okay to feel angry, but it’s not okay to hit”</a:t>
            </a:r>
            <a:r>
              <a:rPr lang="en-US" dirty="0"/>
              <a:t>)</a:t>
            </a:r>
          </a:p>
          <a:p>
            <a:endParaRPr lang="en-US" dirty="0"/>
          </a:p>
          <a:p>
            <a:endParaRPr lang="en-US" dirty="0"/>
          </a:p>
          <a:p>
            <a:r>
              <a:rPr lang="en-US" sz="2000" u="sng" dirty="0">
                <a:solidFill>
                  <a:srgbClr val="FF0000"/>
                </a:solidFill>
              </a:rPr>
              <a:t>UNEXPECTED RED ZONE TIP</a:t>
            </a:r>
          </a:p>
          <a:p>
            <a:r>
              <a:rPr lang="en-US" dirty="0"/>
              <a:t>Use worthwhile verbal communication – this is not a teachable moment.</a:t>
            </a:r>
          </a:p>
          <a:p>
            <a:r>
              <a:rPr lang="en-US" dirty="0"/>
              <a:t>Validate their feelings. </a:t>
            </a:r>
          </a:p>
          <a:p>
            <a:r>
              <a:rPr lang="en-US" dirty="0"/>
              <a:t>Give them time and space.</a:t>
            </a:r>
          </a:p>
          <a:p>
            <a:r>
              <a:rPr lang="en-US" dirty="0"/>
              <a:t>Process and teach skills later when calm. </a:t>
            </a:r>
          </a:p>
        </p:txBody>
      </p:sp>
      <p:pic>
        <p:nvPicPr>
          <p:cNvPr id="4" name="Picture 2">
            <a:extLst>
              <a:ext uri="{FF2B5EF4-FFF2-40B4-BE49-F238E27FC236}">
                <a16:creationId xmlns:a16="http://schemas.microsoft.com/office/drawing/2014/main" id="{915EC903-AE4A-CB40-BB98-44A24635B4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28600" y="818791"/>
            <a:ext cx="8915400" cy="6003897"/>
          </a:xfrm>
        </p:spPr>
      </p:pic>
      <p:sp>
        <p:nvSpPr>
          <p:cNvPr id="4" name="Title 3"/>
          <p:cNvSpPr>
            <a:spLocks noGrp="1"/>
          </p:cNvSpPr>
          <p:nvPr>
            <p:ph type="title"/>
          </p:nvPr>
        </p:nvSpPr>
        <p:spPr/>
        <p:txBody>
          <a:bodyPr/>
          <a:lstStyle/>
          <a:p>
            <a:pPr algn="ctr"/>
            <a:r>
              <a:rPr lang="en-US" dirty="0"/>
              <a:t>Create toolboxes</a:t>
            </a:r>
          </a:p>
        </p:txBody>
      </p:sp>
    </p:spTree>
    <p:extLst>
      <p:ext uri="{BB962C8B-B14F-4D97-AF65-F5344CB8AC3E}">
        <p14:creationId xmlns:p14="http://schemas.microsoft.com/office/powerpoint/2010/main" val="36690733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 y="685800"/>
            <a:ext cx="7520940" cy="548640"/>
          </a:xfrm>
        </p:spPr>
        <p:txBody>
          <a:bodyPr/>
          <a:lstStyle/>
          <a:p>
            <a:r>
              <a:rPr lang="en-US" dirty="0"/>
              <a:t>Other toolbox ideas</a:t>
            </a:r>
          </a:p>
        </p:txBody>
      </p:sp>
      <p:pic>
        <p:nvPicPr>
          <p:cNvPr id="16386" name="Picture 2" descr="Image result for popsicle sticks in a j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57400"/>
            <a:ext cx="4590177" cy="3057525"/>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90177" y="3793291"/>
            <a:ext cx="4553823" cy="3036831"/>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6" descr="Image result for paper fortune tell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8" descr="Image result for paper fortune telle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6394" name="Picture 10" descr="https://s3.amazonaws.com/images.melissaesplin.com/wp-content/uploads/2010/06/isly-fortune-teller-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0177" y="-19941"/>
            <a:ext cx="3813232" cy="3813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462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0" y="2988533"/>
            <a:ext cx="4648200" cy="3889982"/>
          </a:xfrm>
        </p:spPr>
      </p:pic>
      <p:pic>
        <p:nvPicPr>
          <p:cNvPr id="7" name="Content Placeholder 6"/>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4659884" y="-14654"/>
            <a:ext cx="4484116" cy="6934200"/>
          </a:xfrm>
        </p:spPr>
      </p:pic>
      <p:sp>
        <p:nvSpPr>
          <p:cNvPr id="2" name="Title 1"/>
          <p:cNvSpPr>
            <a:spLocks noGrp="1"/>
          </p:cNvSpPr>
          <p:nvPr>
            <p:ph type="title"/>
          </p:nvPr>
        </p:nvSpPr>
        <p:spPr>
          <a:xfrm>
            <a:off x="762000" y="1219200"/>
            <a:ext cx="7520940" cy="548640"/>
          </a:xfrm>
        </p:spPr>
        <p:txBody>
          <a:bodyPr/>
          <a:lstStyle/>
          <a:p>
            <a:r>
              <a:rPr lang="en-US" dirty="0"/>
              <a:t>Chill Zone</a:t>
            </a:r>
            <a:br>
              <a:rPr lang="en-US" dirty="0"/>
            </a:br>
            <a:r>
              <a:rPr lang="en-US" dirty="0"/>
              <a:t>Quiet Space</a:t>
            </a:r>
            <a:br>
              <a:rPr lang="en-US" dirty="0"/>
            </a:br>
            <a:r>
              <a:rPr lang="en-US" dirty="0"/>
              <a:t>Zen corner</a:t>
            </a:r>
            <a:br>
              <a:rPr lang="en-US" dirty="0"/>
            </a:br>
            <a:r>
              <a:rPr lang="en-US" dirty="0"/>
              <a:t>reading nook</a:t>
            </a:r>
            <a:br>
              <a:rPr lang="en-US" dirty="0"/>
            </a:br>
            <a:r>
              <a:rPr lang="en-US" dirty="0"/>
              <a:t>Safe place</a:t>
            </a:r>
            <a:br>
              <a:rPr lang="en-US" dirty="0"/>
            </a:br>
            <a:r>
              <a:rPr lang="en-US" dirty="0"/>
              <a:t>relaxation station</a:t>
            </a:r>
          </a:p>
        </p:txBody>
      </p:sp>
    </p:spTree>
    <p:extLst>
      <p:ext uri="{BB962C8B-B14F-4D97-AF65-F5344CB8AC3E}">
        <p14:creationId xmlns:p14="http://schemas.microsoft.com/office/powerpoint/2010/main" val="2013346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752600" y="990600"/>
            <a:ext cx="5681598" cy="5486400"/>
          </a:xfrm>
        </p:spPr>
      </p:pic>
      <p:sp>
        <p:nvSpPr>
          <p:cNvPr id="4" name="Title 3"/>
          <p:cNvSpPr>
            <a:spLocks noGrp="1"/>
          </p:cNvSpPr>
          <p:nvPr>
            <p:ph type="title"/>
          </p:nvPr>
        </p:nvSpPr>
        <p:spPr/>
        <p:txBody>
          <a:bodyPr/>
          <a:lstStyle/>
          <a:p>
            <a:r>
              <a:rPr lang="en-US" dirty="0"/>
              <a:t>Tools for self-regulation </a:t>
            </a:r>
          </a:p>
        </p:txBody>
      </p:sp>
      <p:pic>
        <p:nvPicPr>
          <p:cNvPr id="6" name="Picture 2">
            <a:extLst>
              <a:ext uri="{FF2B5EF4-FFF2-40B4-BE49-F238E27FC236}">
                <a16:creationId xmlns:a16="http://schemas.microsoft.com/office/drawing/2014/main" id="{C9946CB3-91EE-8C41-B380-E9DAA7501C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688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meditation k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0"/>
            <a:ext cx="10301925" cy="6854536"/>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609600" y="1066800"/>
            <a:ext cx="7520940" cy="548640"/>
          </a:xfrm>
        </p:spPr>
        <p:txBody>
          <a:bodyPr/>
          <a:lstStyle/>
          <a:p>
            <a:r>
              <a:rPr lang="en-US" sz="4400" dirty="0"/>
              <a:t>Calming </a:t>
            </a:r>
            <a:br>
              <a:rPr lang="en-US" sz="4400" dirty="0"/>
            </a:br>
            <a:r>
              <a:rPr lang="en-US" sz="4400" dirty="0"/>
              <a:t>techniques </a:t>
            </a:r>
          </a:p>
        </p:txBody>
      </p:sp>
    </p:spTree>
    <p:extLst>
      <p:ext uri="{BB962C8B-B14F-4D97-AF65-F5344CB8AC3E}">
        <p14:creationId xmlns:p14="http://schemas.microsoft.com/office/powerpoint/2010/main" val="42731956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7520940" cy="548640"/>
          </a:xfrm>
        </p:spPr>
        <p:txBody>
          <a:bodyPr/>
          <a:lstStyle/>
          <a:p>
            <a:r>
              <a:rPr lang="en-US" sz="3600" dirty="0">
                <a:solidFill>
                  <a:schemeClr val="accent3">
                    <a:lumMod val="75000"/>
                  </a:schemeClr>
                </a:solidFill>
              </a:rPr>
              <a:t>DEEP BREATHING</a:t>
            </a:r>
          </a:p>
        </p:txBody>
      </p:sp>
      <p:pic>
        <p:nvPicPr>
          <p:cNvPr id="3074" name="Picture 2" descr="Image result for lazy 8 breath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1" y="2691245"/>
            <a:ext cx="4267200" cy="305107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7"/>
          <p:cNvSpPr>
            <a:spLocks noGrp="1"/>
          </p:cNvSpPr>
          <p:nvPr>
            <p:ph sz="half" idx="2"/>
          </p:nvPr>
        </p:nvSpPr>
        <p:spPr/>
        <p:txBody>
          <a:bodyPr/>
          <a:lstStyle/>
          <a:p>
            <a:endParaRPr lang="en-US"/>
          </a:p>
        </p:txBody>
      </p:sp>
      <p:pic>
        <p:nvPicPr>
          <p:cNvPr id="3078" name="Picture 6" descr="Image result for blowing hot sou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1" y="0"/>
            <a:ext cx="4577716"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751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200" dirty="0">
                <a:solidFill>
                  <a:schemeClr val="accent3">
                    <a:lumMod val="75000"/>
                  </a:schemeClr>
                </a:solidFill>
              </a:rPr>
              <a:t>Counting</a:t>
            </a:r>
            <a:endParaRPr lang="en-US" dirty="0">
              <a:solidFill>
                <a:schemeClr val="accent3">
                  <a:lumMod val="75000"/>
                </a:schemeClr>
              </a:solidFill>
            </a:endParaRPr>
          </a:p>
        </p:txBody>
      </p:sp>
      <p:sp>
        <p:nvSpPr>
          <p:cNvPr id="2" name="Content Placeholder 1"/>
          <p:cNvSpPr>
            <a:spLocks noGrp="1"/>
          </p:cNvSpPr>
          <p:nvPr>
            <p:ph idx="1"/>
          </p:nvPr>
        </p:nvSpPr>
        <p:spPr>
          <a:xfrm>
            <a:off x="762000" y="1066800"/>
            <a:ext cx="7543800" cy="4037049"/>
          </a:xfrm>
        </p:spPr>
        <p:txBody>
          <a:bodyPr>
            <a:normAutofit fontScale="92500" lnSpcReduction="10000"/>
          </a:bodyPr>
          <a:lstStyle/>
          <a:p>
            <a:pPr>
              <a:lnSpc>
                <a:spcPct val="200000"/>
              </a:lnSpc>
              <a:buFont typeface="Arial" pitchFamily="34" charset="0"/>
              <a:buChar char="•"/>
            </a:pPr>
            <a:r>
              <a:rPr lang="en-US" sz="2600" dirty="0"/>
              <a:t>Forward and backward</a:t>
            </a:r>
          </a:p>
          <a:p>
            <a:pPr>
              <a:lnSpc>
                <a:spcPct val="200000"/>
              </a:lnSpc>
              <a:buFont typeface="Arial" pitchFamily="34" charset="0"/>
              <a:buChar char="•"/>
            </a:pPr>
            <a:r>
              <a:rPr lang="en-US" sz="2600" dirty="0"/>
              <a:t>Count objects</a:t>
            </a:r>
          </a:p>
          <a:p>
            <a:pPr>
              <a:lnSpc>
                <a:spcPct val="200000"/>
              </a:lnSpc>
              <a:buFont typeface="Arial" pitchFamily="34" charset="0"/>
              <a:buChar char="•"/>
            </a:pPr>
            <a:r>
              <a:rPr lang="en-US" sz="2600" dirty="0"/>
              <a:t>Count colors</a:t>
            </a:r>
          </a:p>
          <a:p>
            <a:pPr>
              <a:lnSpc>
                <a:spcPct val="200000"/>
              </a:lnSpc>
              <a:buFont typeface="Arial" pitchFamily="34" charset="0"/>
              <a:buChar char="•"/>
            </a:pPr>
            <a:r>
              <a:rPr lang="en-US" sz="2600" dirty="0"/>
              <a:t>Count breaths</a:t>
            </a:r>
          </a:p>
          <a:p>
            <a:pPr>
              <a:lnSpc>
                <a:spcPct val="200000"/>
              </a:lnSpc>
              <a:buFont typeface="Arial" pitchFamily="34" charset="0"/>
              <a:buChar char="•"/>
            </a:pPr>
            <a:r>
              <a:rPr lang="en-US" sz="2600" dirty="0"/>
              <a:t>Count pulse</a:t>
            </a:r>
          </a:p>
          <a:p>
            <a:endParaRPr lang="en-US" dirty="0"/>
          </a:p>
        </p:txBody>
      </p:sp>
      <p:pic>
        <p:nvPicPr>
          <p:cNvPr id="11266" name="Picture 2" descr="Image result for kid coun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9538" y="0"/>
            <a:ext cx="4044462" cy="50555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17412BFC-189B-984B-9716-D0A165EF6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3553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Image result for origam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35" y="2286001"/>
            <a:ext cx="4418576" cy="2743200"/>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sz="half" idx="1"/>
          </p:nvPr>
        </p:nvSpPr>
        <p:spPr/>
        <p:txBody>
          <a:bodyPr/>
          <a:lstStyle/>
          <a:p>
            <a:r>
              <a:rPr lang="en-US" dirty="0"/>
              <a:t>Puzzles</a:t>
            </a:r>
          </a:p>
          <a:p>
            <a:r>
              <a:rPr lang="en-US" dirty="0"/>
              <a:t>Listen to music</a:t>
            </a:r>
          </a:p>
          <a:p>
            <a:r>
              <a:rPr lang="en-US" dirty="0"/>
              <a:t>Draw/paint/</a:t>
            </a:r>
            <a:r>
              <a:rPr lang="en-US" dirty="0" err="1"/>
              <a:t>colour</a:t>
            </a:r>
            <a:endParaRPr lang="en-US" dirty="0"/>
          </a:p>
          <a:p>
            <a:r>
              <a:rPr lang="en-US" dirty="0"/>
              <a:t>Play-Doh/clay</a:t>
            </a:r>
          </a:p>
          <a:p>
            <a:r>
              <a:rPr lang="en-US" dirty="0"/>
              <a:t>Read</a:t>
            </a:r>
          </a:p>
          <a:p>
            <a:endParaRPr lang="en-US" dirty="0"/>
          </a:p>
          <a:p>
            <a:endParaRPr lang="en-US" dirty="0"/>
          </a:p>
          <a:p>
            <a:endParaRPr lang="en-US" dirty="0"/>
          </a:p>
        </p:txBody>
      </p:sp>
      <p:sp>
        <p:nvSpPr>
          <p:cNvPr id="4" name="Title 3"/>
          <p:cNvSpPr>
            <a:spLocks noGrp="1"/>
          </p:cNvSpPr>
          <p:nvPr>
            <p:ph type="title"/>
          </p:nvPr>
        </p:nvSpPr>
        <p:spPr/>
        <p:txBody>
          <a:bodyPr/>
          <a:lstStyle/>
          <a:p>
            <a:r>
              <a:rPr lang="en-US" dirty="0"/>
              <a:t>Calming Activities</a:t>
            </a:r>
          </a:p>
        </p:txBody>
      </p:sp>
      <p:pic>
        <p:nvPicPr>
          <p:cNvPr id="5" name="Picture 3" descr="balanced rocks.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4572000" y="362256"/>
            <a:ext cx="1541436" cy="2024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Image result for play doug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443326">
            <a:off x="6856910" y="473791"/>
            <a:ext cx="1440257" cy="1801595"/>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 result for adult coloring boo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52268" y="3079930"/>
            <a:ext cx="2599026" cy="194927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D67312E5-5397-C441-8DAA-531187DA12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0015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rot="19140000">
            <a:off x="1089727" y="2185704"/>
            <a:ext cx="5212080" cy="1089427"/>
          </a:xfrm>
        </p:spPr>
        <p:txBody>
          <a:bodyPr/>
          <a:lstStyle/>
          <a:p>
            <a:r>
              <a:rPr lang="en-US" sz="4000" dirty="0"/>
              <a:t>Thinking strategies </a:t>
            </a:r>
          </a:p>
        </p:txBody>
      </p:sp>
      <p:pic>
        <p:nvPicPr>
          <p:cNvPr id="18434" name="Picture 2" descr="Image result for kid with thought bub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2743200"/>
            <a:ext cx="3890538" cy="3793274"/>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Image result for thoughts feelings acti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428998"/>
            <a:ext cx="2246396" cy="9788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E00EAD43-47CB-644F-A9A2-3A413C19A5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572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xt, letter&#10;&#10;Description automatically generated">
            <a:extLst>
              <a:ext uri="{FF2B5EF4-FFF2-40B4-BE49-F238E27FC236}">
                <a16:creationId xmlns:a16="http://schemas.microsoft.com/office/drawing/2014/main" id="{E4269CF6-78FC-534D-8B0C-7C8A005C8C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064" y="1097280"/>
            <a:ext cx="2812191" cy="3712464"/>
          </a:xfrm>
          <a:prstGeom prst="rect">
            <a:avLst/>
          </a:prstGeom>
          <a:noFill/>
        </p:spPr>
      </p:pic>
      <p:pic>
        <p:nvPicPr>
          <p:cNvPr id="6" name="Content Placeholder 5" descr="Text, shape&#10;&#10;Description automatically generated with medium confidence">
            <a:extLst>
              <a:ext uri="{FF2B5EF4-FFF2-40B4-BE49-F238E27FC236}">
                <a16:creationId xmlns:a16="http://schemas.microsoft.com/office/drawing/2014/main" id="{1B6A2DFB-661B-1142-9F0E-F7689EC28290}"/>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4700588" y="1373807"/>
            <a:ext cx="3200400" cy="3159474"/>
          </a:xfrm>
        </p:spPr>
      </p:pic>
      <p:sp>
        <p:nvSpPr>
          <p:cNvPr id="2" name="Title 1">
            <a:extLst>
              <a:ext uri="{FF2B5EF4-FFF2-40B4-BE49-F238E27FC236}">
                <a16:creationId xmlns:a16="http://schemas.microsoft.com/office/drawing/2014/main" id="{B8F129D4-5CF8-B54A-A43C-C1D69E217FC7}"/>
              </a:ext>
            </a:extLst>
          </p:cNvPr>
          <p:cNvSpPr>
            <a:spLocks noGrp="1"/>
          </p:cNvSpPr>
          <p:nvPr>
            <p:ph type="title"/>
          </p:nvPr>
        </p:nvSpPr>
        <p:spPr>
          <a:xfrm>
            <a:off x="822960" y="365760"/>
            <a:ext cx="7520940" cy="548640"/>
          </a:xfrm>
        </p:spPr>
        <p:txBody>
          <a:bodyPr anchor="ctr">
            <a:normAutofit/>
          </a:bodyPr>
          <a:lstStyle/>
          <a:p>
            <a:r>
              <a:rPr lang="en-US" dirty="0"/>
              <a:t>Inner coach vs inner critic</a:t>
            </a:r>
          </a:p>
        </p:txBody>
      </p:sp>
    </p:spTree>
    <p:extLst>
      <p:ext uri="{BB962C8B-B14F-4D97-AF65-F5344CB8AC3E}">
        <p14:creationId xmlns:p14="http://schemas.microsoft.com/office/powerpoint/2010/main" val="7887054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75000"/>
          </a:schemeClr>
        </a:solidFill>
        <a:effectLst/>
      </p:bgPr>
    </p:bg>
    <p:spTree>
      <p:nvGrpSpPr>
        <p:cNvPr id="1" name=""/>
        <p:cNvGrpSpPr/>
        <p:nvPr/>
      </p:nvGrpSpPr>
      <p:grpSpPr>
        <a:xfrm>
          <a:off x="0" y="0"/>
          <a:ext cx="0" cy="0"/>
          <a:chOff x="0" y="0"/>
          <a:chExt cx="0" cy="0"/>
        </a:xfrm>
      </p:grpSpPr>
      <p:pic>
        <p:nvPicPr>
          <p:cNvPr id="1028" name="Picture 4" descr="Image result for kid stretch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0"/>
            <a:ext cx="4670424" cy="703232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theconfidencepostlb.files.wordpress.com/2014/09/rethin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74" y="-1"/>
            <a:ext cx="5669280" cy="70866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5562600" y="-1"/>
            <a:ext cx="7520940" cy="548640"/>
          </a:xfrm>
        </p:spPr>
        <p:txBody>
          <a:bodyPr/>
          <a:lstStyle/>
          <a:p>
            <a:r>
              <a:rPr lang="en-US" sz="3200" dirty="0">
                <a:solidFill>
                  <a:srgbClr val="F98505"/>
                </a:solidFill>
              </a:rPr>
              <a:t>Positive Self-talk</a:t>
            </a:r>
          </a:p>
        </p:txBody>
      </p:sp>
    </p:spTree>
    <p:extLst>
      <p:ext uri="{BB962C8B-B14F-4D97-AF65-F5344CB8AC3E}">
        <p14:creationId xmlns:p14="http://schemas.microsoft.com/office/powerpoint/2010/main" val="2924839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https://heshergott.weebly.com/uploads/3/7/9/5/37956059/9165570_ori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5033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a:xfrm>
            <a:off x="381000" y="6096000"/>
            <a:ext cx="8763000" cy="548640"/>
          </a:xfrm>
        </p:spPr>
        <p:txBody>
          <a:bodyPr/>
          <a:lstStyle/>
          <a:p>
            <a:pPr lvl="0"/>
            <a:r>
              <a:rPr lang="en-US" sz="1400" dirty="0"/>
              <a:t>*Talk about which reaction is “expected” in the situation or how a reaction may have been “unexpected.”</a:t>
            </a:r>
            <a:br>
              <a:rPr lang="en-US" sz="1400" dirty="0"/>
            </a:br>
            <a:r>
              <a:rPr lang="en-US" sz="1400" dirty="0"/>
              <a:t> </a:t>
            </a:r>
            <a:br>
              <a:rPr lang="en-US" sz="1400" dirty="0"/>
            </a:br>
            <a:r>
              <a:rPr lang="en-US" sz="1400" dirty="0"/>
              <a:t>*Reinforce having an expected reaction</a:t>
            </a:r>
            <a:br>
              <a:rPr lang="en-US" dirty="0"/>
            </a:br>
            <a:endParaRPr lang="en-US" dirty="0"/>
          </a:p>
        </p:txBody>
      </p:sp>
    </p:spTree>
    <p:extLst>
      <p:ext uri="{BB962C8B-B14F-4D97-AF65-F5344CB8AC3E}">
        <p14:creationId xmlns:p14="http://schemas.microsoft.com/office/powerpoint/2010/main" val="23504415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rot="19140000">
            <a:off x="1013528" y="2274686"/>
            <a:ext cx="5212080" cy="1089427"/>
          </a:xfrm>
        </p:spPr>
        <p:txBody>
          <a:bodyPr/>
          <a:lstStyle/>
          <a:p>
            <a:r>
              <a:rPr lang="en-US" sz="4000" dirty="0"/>
              <a:t>Sensory support</a:t>
            </a:r>
          </a:p>
        </p:txBody>
      </p:sp>
      <p:pic>
        <p:nvPicPr>
          <p:cNvPr id="3074" name="Picture 2" descr="Image result for sensory strateg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2819400"/>
            <a:ext cx="405384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F22EBC3A-DE6A-2545-9D1C-809F78F766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023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5" name="Title 1"/>
          <p:cNvSpPr>
            <a:spLocks noGrp="1"/>
          </p:cNvSpPr>
          <p:nvPr>
            <p:ph type="title"/>
          </p:nvPr>
        </p:nvSpPr>
        <p:spPr>
          <a:xfrm>
            <a:off x="457200" y="304800"/>
            <a:ext cx="8229600" cy="1143000"/>
          </a:xfrm>
        </p:spPr>
        <p:txBody>
          <a:bodyPr/>
          <a:lstStyle/>
          <a:p>
            <a:r>
              <a:rPr lang="en-US" sz="4400" dirty="0"/>
              <a:t>Sensory tools</a:t>
            </a:r>
            <a:endParaRPr lang="en-US" sz="4400" b="1" dirty="0">
              <a:solidFill>
                <a:srgbClr val="E7E200"/>
              </a:solidFill>
              <a:latin typeface="Curlz MT" pitchFamily="82" charset="0"/>
            </a:endParaRPr>
          </a:p>
        </p:txBody>
      </p:sp>
      <p:sp>
        <p:nvSpPr>
          <p:cNvPr id="78851" name="Content Placeholder 2"/>
          <p:cNvSpPr>
            <a:spLocks noGrp="1"/>
          </p:cNvSpPr>
          <p:nvPr>
            <p:ph idx="1"/>
          </p:nvPr>
        </p:nvSpPr>
        <p:spPr>
          <a:xfrm>
            <a:off x="457200" y="2438400"/>
            <a:ext cx="8229600" cy="4419600"/>
          </a:xfrm>
        </p:spPr>
        <p:txBody>
          <a:bodyPr/>
          <a:lstStyle/>
          <a:p>
            <a:pPr marL="0" indent="0" eaLnBrk="1" hangingPunct="1">
              <a:buFont typeface="Arial" pitchFamily="34" charset="0"/>
              <a:buNone/>
              <a:defRPr/>
            </a:pPr>
            <a:endParaRPr lang="en-US" sz="1400" dirty="0">
              <a:solidFill>
                <a:srgbClr val="3333FF"/>
              </a:solidFill>
              <a:latin typeface="Comic Sans MS" pitchFamily="66" charset="0"/>
            </a:endParaRPr>
          </a:p>
          <a:p>
            <a:pPr marL="0" indent="0" eaLnBrk="1" hangingPunct="1">
              <a:buFont typeface="Arial" pitchFamily="34" charset="0"/>
              <a:buNone/>
              <a:defRPr/>
            </a:pPr>
            <a:endParaRPr lang="en-US" sz="2800" dirty="0">
              <a:solidFill>
                <a:srgbClr val="3333FF"/>
              </a:solidFill>
              <a:latin typeface="Comic Sans MS" pitchFamily="66" charset="0"/>
            </a:endParaRPr>
          </a:p>
          <a:p>
            <a:pPr eaLnBrk="1" hangingPunct="1">
              <a:buFont typeface="Arial" pitchFamily="34" charset="0"/>
              <a:buNone/>
              <a:defRPr/>
            </a:pPr>
            <a:endParaRPr lang="en-US" dirty="0"/>
          </a:p>
        </p:txBody>
      </p:sp>
      <p:pic>
        <p:nvPicPr>
          <p:cNvPr id="49159" name="Picture 7" descr="visual timer"/>
          <p:cNvPicPr>
            <a:picLocks noChangeAspect="1" noChangeArrowheads="1"/>
          </p:cNvPicPr>
          <p:nvPr/>
        </p:nvPicPr>
        <p:blipFill>
          <a:blip r:embed="rId3">
            <a:extLst>
              <a:ext uri="{28A0092B-C50C-407E-A947-70E740481C1C}">
                <a14:useLocalDpi xmlns:a14="http://schemas.microsoft.com/office/drawing/2010/main" val="0"/>
              </a:ext>
            </a:extLst>
          </a:blip>
          <a:srcRect l="17999" r="23500" b="5499"/>
          <a:stretch>
            <a:fillRect/>
          </a:stretch>
        </p:blipFill>
        <p:spPr bwMode="auto">
          <a:xfrm>
            <a:off x="2438400" y="2684241"/>
            <a:ext cx="1371600" cy="192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2" name="Picture 10" descr="ear muf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67600" y="370280"/>
            <a:ext cx="1372892" cy="1372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Image result for lava la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7230" y="3886200"/>
            <a:ext cx="2766770" cy="276677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sensory cushion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302360">
            <a:off x="4872925" y="3229620"/>
            <a:ext cx="1985075" cy="19850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sensory cushion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5800" y="4800600"/>
            <a:ext cx="2438400" cy="1661596"/>
          </a:xfrm>
          <a:prstGeom prst="rect">
            <a:avLst/>
          </a:prstGeom>
          <a:noFill/>
          <a:extLst>
            <a:ext uri="{909E8E84-426E-40DD-AFC4-6F175D3DCCD1}">
              <a14:hiddenFill xmlns:a14="http://schemas.microsoft.com/office/drawing/2010/main">
                <a:solidFill>
                  <a:srgbClr val="FFFFFF"/>
                </a:solidFill>
              </a14:hiddenFill>
            </a:ext>
          </a:extLst>
        </p:spPr>
      </p:pic>
      <p:pic>
        <p:nvPicPr>
          <p:cNvPr id="49160" name="Picture 8" descr="prickly balls"/>
          <p:cNvPicPr>
            <a:picLocks noChangeAspect="1" noChangeArrowheads="1"/>
          </p:cNvPicPr>
          <p:nvPr/>
        </p:nvPicPr>
        <p:blipFill>
          <a:blip r:embed="rId8" cstate="print">
            <a:extLst>
              <a:ext uri="{28A0092B-C50C-407E-A947-70E740481C1C}">
                <a14:useLocalDpi xmlns:a14="http://schemas.microsoft.com/office/drawing/2010/main" val="0"/>
              </a:ext>
            </a:extLst>
          </a:blip>
          <a:srcRect b="-999"/>
          <a:stretch>
            <a:fillRect/>
          </a:stretch>
        </p:blipFill>
        <p:spPr bwMode="auto">
          <a:xfrm>
            <a:off x="3936892" y="1430480"/>
            <a:ext cx="1270215" cy="1270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8" descr="Image result for sensory tool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79031" y="4738429"/>
            <a:ext cx="1785938" cy="178593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sand time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20976197">
            <a:off x="654801" y="1680842"/>
            <a:ext cx="1336942" cy="2006798"/>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lavende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984159">
            <a:off x="5733340" y="1743172"/>
            <a:ext cx="2039706" cy="2039706"/>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snow globe"/>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20639762">
            <a:off x="5234517" y="365695"/>
            <a:ext cx="1382062" cy="1382062"/>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Image result for play dough"/>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1488242">
            <a:off x="7518696" y="2334971"/>
            <a:ext cx="1001670" cy="1252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453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672840" cy="3712464"/>
          </a:xfrm>
        </p:spPr>
        <p:txBody>
          <a:bodyPr>
            <a:normAutofit fontScale="62500" lnSpcReduction="20000"/>
          </a:bodyPr>
          <a:lstStyle/>
          <a:p>
            <a:r>
              <a:rPr lang="en-US" dirty="0"/>
              <a:t>Bear Hug</a:t>
            </a:r>
          </a:p>
          <a:p>
            <a:r>
              <a:rPr lang="en-US" dirty="0"/>
              <a:t>Spaghetti Noodle</a:t>
            </a:r>
          </a:p>
          <a:p>
            <a:r>
              <a:rPr lang="en-US" dirty="0"/>
              <a:t>Swing/rock</a:t>
            </a:r>
          </a:p>
          <a:p>
            <a:r>
              <a:rPr lang="en-US" dirty="0"/>
              <a:t>Go for a walk</a:t>
            </a:r>
          </a:p>
          <a:p>
            <a:r>
              <a:rPr lang="en-US" dirty="0"/>
              <a:t>Wall push ups</a:t>
            </a:r>
          </a:p>
          <a:p>
            <a:r>
              <a:rPr lang="en-US" dirty="0"/>
              <a:t>Straw (breath or chew)</a:t>
            </a:r>
          </a:p>
          <a:p>
            <a:r>
              <a:rPr lang="en-US" dirty="0"/>
              <a:t>Blow bubbles</a:t>
            </a:r>
          </a:p>
          <a:p>
            <a:r>
              <a:rPr lang="en-US" dirty="0"/>
              <a:t>Classical music</a:t>
            </a:r>
          </a:p>
          <a:p>
            <a:r>
              <a:rPr lang="en-US" dirty="0"/>
              <a:t>Roll on an exercise ball</a:t>
            </a:r>
          </a:p>
          <a:p>
            <a:r>
              <a:rPr lang="en-US" dirty="0"/>
              <a:t>Trampoline </a:t>
            </a:r>
          </a:p>
          <a:p>
            <a:r>
              <a:rPr lang="en-US" dirty="0"/>
              <a:t>Visit the Sensory Room</a:t>
            </a:r>
          </a:p>
        </p:txBody>
      </p:sp>
      <p:sp>
        <p:nvSpPr>
          <p:cNvPr id="2" name="Title 1"/>
          <p:cNvSpPr>
            <a:spLocks noGrp="1"/>
          </p:cNvSpPr>
          <p:nvPr>
            <p:ph type="title"/>
          </p:nvPr>
        </p:nvSpPr>
        <p:spPr/>
        <p:txBody>
          <a:bodyPr/>
          <a:lstStyle/>
          <a:p>
            <a:r>
              <a:rPr lang="en-US" dirty="0">
                <a:solidFill>
                  <a:srgbClr val="F98505"/>
                </a:solidFill>
              </a:rPr>
              <a:t>Sensory strategies</a:t>
            </a:r>
          </a:p>
        </p:txBody>
      </p:sp>
      <p:pic>
        <p:nvPicPr>
          <p:cNvPr id="7174" name="Picture 6" descr="Image result for kid with headphon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200" y="2441638"/>
            <a:ext cx="2590800" cy="258756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kid on exercise ba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2648" y="-762000"/>
            <a:ext cx="3352800" cy="335280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kid stretch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61407" y="2286000"/>
            <a:ext cx="3158054" cy="25146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04EDF1E-23A6-6745-BAA7-5DE5A81FE4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54274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2" descr="Image result for zones of regulation strateg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20444"/>
            <a:ext cx="2743200" cy="345504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result for zones of regulation strategi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35312"/>
            <a:ext cx="2848817" cy="3692912"/>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yellow zone strategi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3471769"/>
            <a:ext cx="2743200" cy="3556000"/>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Image result for red zone strategi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29200" y="3445750"/>
            <a:ext cx="2750369" cy="3565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785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EB5E07"/>
                </a:solidFill>
              </a:rPr>
              <a:t>Questions</a:t>
            </a:r>
          </a:p>
        </p:txBody>
      </p:sp>
      <p:sp>
        <p:nvSpPr>
          <p:cNvPr id="3" name="Content Placeholder 2"/>
          <p:cNvSpPr>
            <a:spLocks noGrp="1"/>
          </p:cNvSpPr>
          <p:nvPr>
            <p:ph idx="1"/>
          </p:nvPr>
        </p:nvSpPr>
        <p:spPr/>
        <p:txBody>
          <a:bodyPr numCol="1">
            <a:normAutofit/>
          </a:bodyPr>
          <a:lstStyle/>
          <a:p>
            <a:pPr marL="0" indent="0">
              <a:spcBef>
                <a:spcPts val="0"/>
              </a:spcBef>
              <a:buNone/>
            </a:pPr>
            <a:endParaRPr lang="en-US" sz="2800" b="1" dirty="0"/>
          </a:p>
        </p:txBody>
      </p:sp>
      <p:pic>
        <p:nvPicPr>
          <p:cNvPr id="4" name="Picture 2">
            <a:extLst>
              <a:ext uri="{FF2B5EF4-FFF2-40B4-BE49-F238E27FC236}">
                <a16:creationId xmlns:a16="http://schemas.microsoft.com/office/drawing/2014/main" id="{8EAB5E62-28E3-7F4E-887D-AD51BA9A41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5206591"/>
            <a:ext cx="1650537" cy="1568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BC03CDDF1A5243ADA9496406EC4741" ma:contentTypeVersion="8" ma:contentTypeDescription="Create a new document." ma:contentTypeScope="" ma:versionID="1ecd0772b66bc2377914f20cf9fb429d">
  <xsd:schema xmlns:xsd="http://www.w3.org/2001/XMLSchema" xmlns:xs="http://www.w3.org/2001/XMLSchema" xmlns:p="http://schemas.microsoft.com/office/2006/metadata/properties" xmlns:ns2="218c4ff5-83a1-4236-b78e-d8622f07cf40" xmlns:ns3="c5ff8f0e-29b6-4405-be0d-7df020eaf038" targetNamespace="http://schemas.microsoft.com/office/2006/metadata/properties" ma:root="true" ma:fieldsID="c4cacbe2d2fbb504e3bc26f84a7b84c1" ns2:_="" ns3:_="">
    <xsd:import namespace="218c4ff5-83a1-4236-b78e-d8622f07cf40"/>
    <xsd:import namespace="c5ff8f0e-29b6-4405-be0d-7df020eaf03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8c4ff5-83a1-4236-b78e-d8622f07cf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5ff8f0e-29b6-4405-be0d-7df020eaf03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c5ff8f0e-29b6-4405-be0d-7df020eaf038">
      <UserInfo>
        <DisplayName>Mrs C Smyth</DisplayName>
        <AccountId>19</AccountId>
        <AccountType/>
      </UserInfo>
    </SharedWithUsers>
  </documentManagement>
</p:properties>
</file>

<file path=customXml/itemProps1.xml><?xml version="1.0" encoding="utf-8"?>
<ds:datastoreItem xmlns:ds="http://schemas.openxmlformats.org/officeDocument/2006/customXml" ds:itemID="{30D3CB5A-56EA-443D-8DD8-883B165F951D}"/>
</file>

<file path=customXml/itemProps2.xml><?xml version="1.0" encoding="utf-8"?>
<ds:datastoreItem xmlns:ds="http://schemas.openxmlformats.org/officeDocument/2006/customXml" ds:itemID="{E30D4A7B-9011-453E-98EE-15415EABD71A}"/>
</file>

<file path=customXml/itemProps3.xml><?xml version="1.0" encoding="utf-8"?>
<ds:datastoreItem xmlns:ds="http://schemas.openxmlformats.org/officeDocument/2006/customXml" ds:itemID="{8DB84DD7-752F-4DEB-8B55-39905287E0F8}"/>
</file>

<file path=docProps/app.xml><?xml version="1.0" encoding="utf-8"?>
<Properties xmlns="http://schemas.openxmlformats.org/officeDocument/2006/extended-properties" xmlns:vt="http://schemas.openxmlformats.org/officeDocument/2006/docPropsVTypes">
  <Template>{3315EF22-2A34-324E-A87B-1262A3B3DCD8}tf10001073_mac</Template>
  <TotalTime>9907</TotalTime>
  <Words>1601</Words>
  <Application>Microsoft Macintosh PowerPoint</Application>
  <PresentationFormat>On-screen Show (4:3)</PresentationFormat>
  <Paragraphs>143</Paragraphs>
  <Slides>30</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Comic Sans MS</vt:lpstr>
      <vt:lpstr>Curlz MT</vt:lpstr>
      <vt:lpstr>Franklin Gothic Book</vt:lpstr>
      <vt:lpstr>Franklin Gothic Medium</vt:lpstr>
      <vt:lpstr>Wingdings</vt:lpstr>
      <vt:lpstr>Angles</vt:lpstr>
      <vt:lpstr>The ZONES of Regulation® Beckers Green Primary School </vt:lpstr>
      <vt:lpstr>content</vt:lpstr>
      <vt:lpstr>PowerPoint Presentation</vt:lpstr>
      <vt:lpstr>What are The ZONES of Regulation®? </vt:lpstr>
      <vt:lpstr>Why teach the Zones?!</vt:lpstr>
      <vt:lpstr>PowerPoint Presentation</vt:lpstr>
      <vt:lpstr>Other ZONES Visuals</vt:lpstr>
      <vt:lpstr>Other ZONES Visuals</vt:lpstr>
      <vt:lpstr>Resources to support recognising which zone</vt:lpstr>
      <vt:lpstr>The Anxiety curve</vt:lpstr>
      <vt:lpstr>Recognising emotions is the first step to regulating them</vt:lpstr>
      <vt:lpstr>How can I support the Zones of Regulation?</vt:lpstr>
      <vt:lpstr>Validate feelings - There is no such thing as a bad ZONE.</vt:lpstr>
      <vt:lpstr>Create toolboxes</vt:lpstr>
      <vt:lpstr>Other toolbox ideas</vt:lpstr>
      <vt:lpstr>Chill Zone Quiet Space Zen corner reading nook Safe place relaxation station</vt:lpstr>
      <vt:lpstr>Tools for self-regulation </vt:lpstr>
      <vt:lpstr>Calming  techniques </vt:lpstr>
      <vt:lpstr>DEEP BREATHING</vt:lpstr>
      <vt:lpstr>Counting</vt:lpstr>
      <vt:lpstr>Calming Activities</vt:lpstr>
      <vt:lpstr>Thinking strategies </vt:lpstr>
      <vt:lpstr>Inner coach vs inner critic</vt:lpstr>
      <vt:lpstr>Positive Self-talk</vt:lpstr>
      <vt:lpstr>*Talk about which reaction is “expected” in the situation or how a reaction may have been “unexpected.”   *Reinforce having an expected reaction </vt:lpstr>
      <vt:lpstr>Sensory support</vt:lpstr>
      <vt:lpstr>Sensory tools</vt:lpstr>
      <vt:lpstr>Sensory strategies</vt:lpstr>
      <vt:lpstr>PowerPoint Presentation</vt:lpstr>
      <vt:lpstr>Questions</vt:lpstr>
    </vt:vector>
  </TitlesOfParts>
  <Company>NHSD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ZONES of Regulation®</dc:title>
  <dc:creator>NHSD</dc:creator>
  <cp:lastModifiedBy>Mrs Carvalho</cp:lastModifiedBy>
  <cp:revision>133</cp:revision>
  <dcterms:created xsi:type="dcterms:W3CDTF">2016-01-25T14:06:38Z</dcterms:created>
  <dcterms:modified xsi:type="dcterms:W3CDTF">2021-10-20T16:45:07Z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0x010100B2BC03CDDF1A5243ADA9496406EC4741</vt:lpwstr>
  </property>
</Properties>
</file>